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7" r:id="rId6"/>
    <p:sldId id="265" r:id="rId7"/>
    <p:sldId id="266" r:id="rId8"/>
    <p:sldId id="268" r:id="rId9"/>
    <p:sldId id="262" r:id="rId10"/>
    <p:sldId id="260" r:id="rId11"/>
    <p:sldId id="264" r:id="rId12"/>
    <p:sldId id="261" r:id="rId13"/>
    <p:sldId id="263" r:id="rId14"/>
    <p:sldId id="269" r:id="rId15"/>
    <p:sldId id="270" r:id="rId16"/>
    <p:sldId id="271"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9"/>
    <p:restoredTop sz="95865"/>
  </p:normalViewPr>
  <p:slideViewPr>
    <p:cSldViewPr snapToGrid="0">
      <p:cViewPr varScale="1">
        <p:scale>
          <a:sx n="227" d="100"/>
          <a:sy n="227" d="100"/>
        </p:scale>
        <p:origin x="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4/11/24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s://www.actionlogement.fr/guides/financer-vos-travaux/eco-pret-taux-zero" TargetMode="External"/><Relationship Id="rId2" Type="http://schemas.openxmlformats.org/officeDocument/2006/relationships/hyperlink" Target="https://www.actionlogement.fr/guides/acheter-un-bien-immobilier/ptz" TargetMode="Externa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hyperlink" Target="https://www.actionlogement.fr/le-pret-access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83wHkgtHxg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B79E008-DC37-4666-A916-4A4B8A2B5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A71B15-1984-4C52-9D91-56CF265D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40751"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FE57F094-609E-91C2-13F9-EE4EF33C3206}"/>
              </a:ext>
            </a:extLst>
          </p:cNvPr>
          <p:cNvSpPr>
            <a:spLocks noGrp="1"/>
          </p:cNvSpPr>
          <p:nvPr>
            <p:ph type="ctrTitle"/>
          </p:nvPr>
        </p:nvSpPr>
        <p:spPr>
          <a:xfrm>
            <a:off x="549146" y="1627788"/>
            <a:ext cx="6675215" cy="1626920"/>
          </a:xfrm>
        </p:spPr>
        <p:txBody>
          <a:bodyPr>
            <a:normAutofit/>
          </a:bodyPr>
          <a:lstStyle/>
          <a:p>
            <a:pPr algn="ctr"/>
            <a:r>
              <a:rPr lang="fr-FR" sz="4000" b="1" dirty="0">
                <a:solidFill>
                  <a:srgbClr val="FF0000"/>
                </a:solidFill>
                <a:latin typeface="Arial" panose="020B0604020202020204" pitchFamily="34" charset="0"/>
                <a:cs typeface="Arial" panose="020B0604020202020204" pitchFamily="34" charset="0"/>
              </a:rPr>
              <a:t>Etat des lieux du logement en PACA</a:t>
            </a:r>
          </a:p>
        </p:txBody>
      </p:sp>
      <p:pic>
        <p:nvPicPr>
          <p:cNvPr id="4" name="Image 3" descr="Une image contenant alimentation, dessin, signe&#10;&#10;Description générée automatiquement">
            <a:extLst>
              <a:ext uri="{FF2B5EF4-FFF2-40B4-BE49-F238E27FC236}">
                <a16:creationId xmlns:a16="http://schemas.microsoft.com/office/drawing/2014/main" id="{C28C6730-C467-A945-7761-514B1068C65E}"/>
              </a:ext>
            </a:extLst>
          </p:cNvPr>
          <p:cNvPicPr>
            <a:picLocks noChangeAspect="1"/>
          </p:cNvPicPr>
          <p:nvPr/>
        </p:nvPicPr>
        <p:blipFill rotWithShape="1">
          <a:blip r:embed="rId2"/>
          <a:srcRect t="3518" r="-1" b="-1"/>
          <a:stretch/>
        </p:blipFill>
        <p:spPr>
          <a:xfrm>
            <a:off x="7540750" y="-393"/>
            <a:ext cx="4651250" cy="6858786"/>
          </a:xfrm>
          <a:prstGeom prst="rect">
            <a:avLst/>
          </a:prstGeom>
        </p:spPr>
      </p:pic>
      <p:sp>
        <p:nvSpPr>
          <p:cNvPr id="17" name="Freeform 23">
            <a:extLst>
              <a:ext uri="{FF2B5EF4-FFF2-40B4-BE49-F238E27FC236}">
                <a16:creationId xmlns:a16="http://schemas.microsoft.com/office/drawing/2014/main" id="{C3342805-0EAA-42F0-9D6F-8ED1D6BA3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8404003"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Sous-titre 2">
            <a:extLst>
              <a:ext uri="{FF2B5EF4-FFF2-40B4-BE49-F238E27FC236}">
                <a16:creationId xmlns:a16="http://schemas.microsoft.com/office/drawing/2014/main" id="{EE38D758-18A9-FB35-ABC4-202D58D7EF06}"/>
              </a:ext>
            </a:extLst>
          </p:cNvPr>
          <p:cNvSpPr>
            <a:spLocks noGrp="1"/>
          </p:cNvSpPr>
          <p:nvPr>
            <p:ph type="subTitle" idx="1"/>
          </p:nvPr>
        </p:nvSpPr>
        <p:spPr>
          <a:xfrm>
            <a:off x="540278" y="5189400"/>
            <a:ext cx="6692953" cy="544260"/>
          </a:xfrm>
        </p:spPr>
        <p:txBody>
          <a:bodyPr anchor="ctr">
            <a:noAutofit/>
          </a:bodyPr>
          <a:lstStyle/>
          <a:p>
            <a:endParaRPr lang="fr-FR" sz="2000" b="1" i="0" strike="noStrike" dirty="0">
              <a:solidFill>
                <a:srgbClr val="FEFFFF"/>
              </a:solidFill>
              <a:effectLst/>
              <a:cs typeface="Arial" panose="020B0604020202020204" pitchFamily="34" charset="0"/>
            </a:endParaRPr>
          </a:p>
          <a:p>
            <a:endParaRPr lang="fr-FR" sz="2000" b="1" i="0" strike="noStrike" dirty="0">
              <a:solidFill>
                <a:srgbClr val="FEFFFF"/>
              </a:solidFill>
              <a:effectLst/>
            </a:endParaRPr>
          </a:p>
          <a:p>
            <a:r>
              <a:rPr lang="fr-FR" sz="2000" b="1" dirty="0">
                <a:solidFill>
                  <a:schemeClr val="tx1"/>
                </a:solidFill>
              </a:rPr>
              <a:t>COMITE REGIONAL CGT PACA</a:t>
            </a:r>
          </a:p>
          <a:p>
            <a:endParaRPr lang="fr-FR" sz="2000" b="1" i="0" dirty="0">
              <a:solidFill>
                <a:srgbClr val="FEFFFF"/>
              </a:solidFill>
              <a:effectLst/>
            </a:endParaRPr>
          </a:p>
          <a:p>
            <a:endParaRPr lang="fr-FR" sz="2000" dirty="0">
              <a:solidFill>
                <a:srgbClr val="FEFFFF"/>
              </a:solidFill>
            </a:endParaRPr>
          </a:p>
        </p:txBody>
      </p:sp>
    </p:spTree>
    <p:extLst>
      <p:ext uri="{BB962C8B-B14F-4D97-AF65-F5344CB8AC3E}">
        <p14:creationId xmlns:p14="http://schemas.microsoft.com/office/powerpoint/2010/main" val="282076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6CC6B-90D1-945B-7A9D-D14CA0106D09}"/>
              </a:ext>
            </a:extLst>
          </p:cNvPr>
          <p:cNvSpPr>
            <a:spLocks noGrp="1"/>
          </p:cNvSpPr>
          <p:nvPr>
            <p:ph type="title"/>
          </p:nvPr>
        </p:nvSpPr>
        <p:spPr>
          <a:xfrm>
            <a:off x="1868531" y="624110"/>
            <a:ext cx="8911687" cy="1280890"/>
          </a:xfrm>
        </p:spPr>
        <p:txBody>
          <a:bodyPr/>
          <a:lstStyle/>
          <a:p>
            <a:pPr algn="ctr"/>
            <a:r>
              <a:rPr lang="fr-FR" b="1" dirty="0">
                <a:latin typeface="+mn-lt"/>
                <a:cs typeface="Arial" panose="020B0604020202020204" pitchFamily="34" charset="0"/>
              </a:rPr>
              <a:t>Suroccupation persistante des logements</a:t>
            </a:r>
          </a:p>
        </p:txBody>
      </p:sp>
      <p:pic>
        <p:nvPicPr>
          <p:cNvPr id="5" name="Espace réservé du contenu 4" descr="Une image contenant texte, capture d’écran, Police, nombre&#10;&#10;Description générée automatiquement">
            <a:extLst>
              <a:ext uri="{FF2B5EF4-FFF2-40B4-BE49-F238E27FC236}">
                <a16:creationId xmlns:a16="http://schemas.microsoft.com/office/drawing/2014/main" id="{685AB4C4-858C-1A0D-1007-EC0CDE375E1A}"/>
              </a:ext>
            </a:extLst>
          </p:cNvPr>
          <p:cNvPicPr>
            <a:picLocks noGrp="1" noChangeAspect="1"/>
          </p:cNvPicPr>
          <p:nvPr>
            <p:ph idx="1"/>
          </p:nvPr>
        </p:nvPicPr>
        <p:blipFill>
          <a:blip r:embed="rId2"/>
          <a:stretch>
            <a:fillRect/>
          </a:stretch>
        </p:blipFill>
        <p:spPr>
          <a:xfrm>
            <a:off x="3360716" y="2133600"/>
            <a:ext cx="5956993" cy="4322774"/>
          </a:xfrm>
        </p:spPr>
      </p:pic>
    </p:spTree>
    <p:extLst>
      <p:ext uri="{BB962C8B-B14F-4D97-AF65-F5344CB8AC3E}">
        <p14:creationId xmlns:p14="http://schemas.microsoft.com/office/powerpoint/2010/main" val="235007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3DFE0-436C-DA10-D58E-C1CE93423C92}"/>
              </a:ext>
            </a:extLst>
          </p:cNvPr>
          <p:cNvSpPr>
            <a:spLocks noGrp="1"/>
          </p:cNvSpPr>
          <p:nvPr>
            <p:ph type="title"/>
          </p:nvPr>
        </p:nvSpPr>
        <p:spPr>
          <a:xfrm>
            <a:off x="1856656" y="386606"/>
            <a:ext cx="8911687" cy="1280890"/>
          </a:xfrm>
        </p:spPr>
        <p:txBody>
          <a:bodyPr/>
          <a:lstStyle/>
          <a:p>
            <a:pPr algn="ctr"/>
            <a:r>
              <a:rPr lang="fr-FR" b="1" dirty="0">
                <a:latin typeface="+mn-lt"/>
                <a:cs typeface="Arial" panose="020B0604020202020204" pitchFamily="34" charset="0"/>
              </a:rPr>
              <a:t>Une baisse continue des aides </a:t>
            </a:r>
            <a:br>
              <a:rPr lang="fr-FR" b="1" dirty="0">
                <a:latin typeface="+mn-lt"/>
                <a:cs typeface="Arial" panose="020B0604020202020204" pitchFamily="34" charset="0"/>
              </a:rPr>
            </a:br>
            <a:r>
              <a:rPr lang="fr-FR" b="1" dirty="0">
                <a:latin typeface="+mn-lt"/>
                <a:cs typeface="Arial" panose="020B0604020202020204" pitchFamily="34" charset="0"/>
              </a:rPr>
              <a:t>au logement</a:t>
            </a:r>
          </a:p>
        </p:txBody>
      </p:sp>
      <p:pic>
        <p:nvPicPr>
          <p:cNvPr id="5" name="Espace réservé du contenu 4" descr="Une image contenant texte, capture d’écran, nombre, Parallèle&#10;&#10;Description générée automatiquement">
            <a:extLst>
              <a:ext uri="{FF2B5EF4-FFF2-40B4-BE49-F238E27FC236}">
                <a16:creationId xmlns:a16="http://schemas.microsoft.com/office/drawing/2014/main" id="{EE79351C-0479-2E15-C36C-A7ACA611EBEC}"/>
              </a:ext>
            </a:extLst>
          </p:cNvPr>
          <p:cNvPicPr>
            <a:picLocks noGrp="1" noChangeAspect="1"/>
          </p:cNvPicPr>
          <p:nvPr>
            <p:ph idx="1"/>
          </p:nvPr>
        </p:nvPicPr>
        <p:blipFill>
          <a:blip r:embed="rId2"/>
          <a:stretch>
            <a:fillRect/>
          </a:stretch>
        </p:blipFill>
        <p:spPr>
          <a:xfrm>
            <a:off x="2707577" y="2133600"/>
            <a:ext cx="7181706" cy="4338188"/>
          </a:xfrm>
        </p:spPr>
      </p:pic>
    </p:spTree>
    <p:extLst>
      <p:ext uri="{BB962C8B-B14F-4D97-AF65-F5344CB8AC3E}">
        <p14:creationId xmlns:p14="http://schemas.microsoft.com/office/powerpoint/2010/main" val="352409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C7B99C9-58C6-AC80-4298-4AE747C77DA9}"/>
              </a:ext>
            </a:extLst>
          </p:cNvPr>
          <p:cNvSpPr>
            <a:spLocks noGrp="1"/>
          </p:cNvSpPr>
          <p:nvPr>
            <p:ph type="title"/>
          </p:nvPr>
        </p:nvSpPr>
        <p:spPr>
          <a:xfrm>
            <a:off x="869143" y="251564"/>
            <a:ext cx="5156199" cy="1259894"/>
          </a:xfrm>
        </p:spPr>
        <p:txBody>
          <a:bodyPr>
            <a:normAutofit/>
          </a:bodyPr>
          <a:lstStyle/>
          <a:p>
            <a:pPr algn="ctr"/>
            <a:r>
              <a:rPr lang="fr-FR" b="1" dirty="0">
                <a:latin typeface="+mn-lt"/>
                <a:cs typeface="Arial" panose="020B0604020202020204" pitchFamily="34" charset="0"/>
              </a:rPr>
              <a:t>Accès difficile </a:t>
            </a:r>
            <a:br>
              <a:rPr lang="fr-FR" b="1" dirty="0">
                <a:latin typeface="+mn-lt"/>
                <a:cs typeface="Arial" panose="020B0604020202020204" pitchFamily="34" charset="0"/>
              </a:rPr>
            </a:br>
            <a:r>
              <a:rPr lang="fr-FR" b="1" dirty="0">
                <a:latin typeface="+mn-lt"/>
                <a:cs typeface="Arial" panose="020B0604020202020204" pitchFamily="34" charset="0"/>
              </a:rPr>
              <a:t>à la propriété</a:t>
            </a:r>
          </a:p>
        </p:txBody>
      </p:sp>
      <p:sp>
        <p:nvSpPr>
          <p:cNvPr id="25" name="Rectangle 2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Espace réservé du contenu 16" descr="Une image contenant texte, capture d’écran, Police, ligne&#10;&#10;Description générée automatiquement">
            <a:extLst>
              <a:ext uri="{FF2B5EF4-FFF2-40B4-BE49-F238E27FC236}">
                <a16:creationId xmlns:a16="http://schemas.microsoft.com/office/drawing/2014/main" id="{34E5098C-9562-F745-BF13-ECCB888E782D}"/>
              </a:ext>
            </a:extLst>
          </p:cNvPr>
          <p:cNvPicPr>
            <a:picLocks noGrp="1" noChangeAspect="1"/>
          </p:cNvPicPr>
          <p:nvPr>
            <p:ph idx="1"/>
          </p:nvPr>
        </p:nvPicPr>
        <p:blipFill>
          <a:blip r:embed="rId2"/>
          <a:stretch>
            <a:fillRect/>
          </a:stretch>
        </p:blipFill>
        <p:spPr>
          <a:xfrm>
            <a:off x="462932" y="1511459"/>
            <a:ext cx="6136403" cy="5056042"/>
          </a:xfrm>
        </p:spPr>
      </p:pic>
      <p:pic>
        <p:nvPicPr>
          <p:cNvPr id="22" name="Image 21" descr="Une image contenant texte, capture d’écran, carte, Police&#10;&#10;Description générée automatiquement">
            <a:extLst>
              <a:ext uri="{FF2B5EF4-FFF2-40B4-BE49-F238E27FC236}">
                <a16:creationId xmlns:a16="http://schemas.microsoft.com/office/drawing/2014/main" id="{D58911B4-EAB7-138A-A827-13EEB5CCEF4D}"/>
              </a:ext>
            </a:extLst>
          </p:cNvPr>
          <p:cNvPicPr>
            <a:picLocks noChangeAspect="1"/>
          </p:cNvPicPr>
          <p:nvPr/>
        </p:nvPicPr>
        <p:blipFill>
          <a:blip r:embed="rId3"/>
          <a:stretch>
            <a:fillRect/>
          </a:stretch>
        </p:blipFill>
        <p:spPr>
          <a:xfrm>
            <a:off x="6386512" y="984250"/>
            <a:ext cx="5156199" cy="4889500"/>
          </a:xfrm>
          <a:prstGeom prst="rect">
            <a:avLst/>
          </a:prstGeom>
        </p:spPr>
      </p:pic>
    </p:spTree>
    <p:extLst>
      <p:ext uri="{BB962C8B-B14F-4D97-AF65-F5344CB8AC3E}">
        <p14:creationId xmlns:p14="http://schemas.microsoft.com/office/powerpoint/2010/main" val="331270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BD4AC-3B98-F877-FAB2-E128B9EFD9D1}"/>
              </a:ext>
            </a:extLst>
          </p:cNvPr>
          <p:cNvSpPr>
            <a:spLocks noGrp="1"/>
          </p:cNvSpPr>
          <p:nvPr>
            <p:ph type="title"/>
          </p:nvPr>
        </p:nvSpPr>
        <p:spPr/>
        <p:txBody>
          <a:bodyPr/>
          <a:lstStyle/>
          <a:p>
            <a:pPr algn="ctr"/>
            <a:r>
              <a:rPr lang="fr-FR" b="1" dirty="0">
                <a:latin typeface="+mn-lt"/>
                <a:cs typeface="Arial" panose="020B0604020202020204" pitchFamily="34" charset="0"/>
              </a:rPr>
              <a:t>Taux de résidences secondaires </a:t>
            </a:r>
            <a:br>
              <a:rPr lang="fr-FR" b="1" dirty="0">
                <a:latin typeface="+mn-lt"/>
                <a:cs typeface="Arial" panose="020B0604020202020204" pitchFamily="34" charset="0"/>
              </a:rPr>
            </a:br>
            <a:r>
              <a:rPr lang="fr-FR" b="1" dirty="0">
                <a:latin typeface="+mn-lt"/>
                <a:cs typeface="Arial" panose="020B0604020202020204" pitchFamily="34" charset="0"/>
              </a:rPr>
              <a:t>et logements vacants</a:t>
            </a:r>
          </a:p>
        </p:txBody>
      </p:sp>
      <p:sp>
        <p:nvSpPr>
          <p:cNvPr id="7" name="Espace réservé du contenu 6">
            <a:extLst>
              <a:ext uri="{FF2B5EF4-FFF2-40B4-BE49-F238E27FC236}">
                <a16:creationId xmlns:a16="http://schemas.microsoft.com/office/drawing/2014/main" id="{244BDB78-9BE5-F0FC-77CC-2D4C3A6F43F9}"/>
              </a:ext>
            </a:extLst>
          </p:cNvPr>
          <p:cNvSpPr>
            <a:spLocks noGrp="1"/>
          </p:cNvSpPr>
          <p:nvPr>
            <p:ph idx="1"/>
          </p:nvPr>
        </p:nvSpPr>
        <p:spPr>
          <a:xfrm>
            <a:off x="2043289" y="2133600"/>
            <a:ext cx="9461323" cy="711200"/>
          </a:xfrm>
        </p:spPr>
        <p:txBody>
          <a:bodyPr>
            <a:normAutofit fontScale="25000" lnSpcReduction="20000"/>
          </a:bodyPr>
          <a:lstStyle/>
          <a:p>
            <a:r>
              <a:rPr lang="fr-FR" sz="5500" b="0" i="0" dirty="0">
                <a:solidFill>
                  <a:srgbClr val="202124"/>
                </a:solidFill>
                <a:effectLst/>
              </a:rPr>
              <a:t>En Provence-Alpes-Côte d’Azur, </a:t>
            </a:r>
            <a:r>
              <a:rPr lang="fr-FR" sz="5500" b="1" i="0" dirty="0">
                <a:solidFill>
                  <a:srgbClr val="202124"/>
                </a:solidFill>
                <a:effectLst/>
              </a:rPr>
              <a:t>7,6 % des logements sont vacants</a:t>
            </a:r>
            <a:r>
              <a:rPr lang="fr-FR" sz="5500" b="0" i="0" dirty="0">
                <a:solidFill>
                  <a:srgbClr val="202124"/>
                </a:solidFill>
                <a:effectLst/>
              </a:rPr>
              <a:t>, soit 240 000 biens inoccupés, une proportion inférieure donc au niveau national et en baisse selon les données de 2017 (avec 287 000 logements vacants).</a:t>
            </a:r>
          </a:p>
          <a:p>
            <a:r>
              <a:rPr lang="fr-FR" sz="5500" b="0" i="0" dirty="0">
                <a:solidFill>
                  <a:srgbClr val="202124"/>
                </a:solidFill>
                <a:effectLst/>
              </a:rPr>
              <a:t>Le taux de </a:t>
            </a:r>
            <a:r>
              <a:rPr lang="fr-FR" sz="5500" b="1" i="0" dirty="0">
                <a:solidFill>
                  <a:srgbClr val="202124"/>
                </a:solidFill>
                <a:effectLst/>
              </a:rPr>
              <a:t>résidences secondaires 14,6% </a:t>
            </a:r>
            <a:r>
              <a:rPr lang="fr-FR" sz="5500" b="0" i="0" dirty="0">
                <a:solidFill>
                  <a:srgbClr val="202124"/>
                </a:solidFill>
                <a:effectLst/>
              </a:rPr>
              <a:t>(</a:t>
            </a:r>
            <a:r>
              <a:rPr lang="fr-FR" sz="5500" dirty="0">
                <a:solidFill>
                  <a:srgbClr val="202124"/>
                </a:solidFill>
              </a:rPr>
              <a:t>9,8% en France)</a:t>
            </a:r>
            <a:br>
              <a:rPr lang="fr-FR" sz="5500" b="0" i="0" dirty="0">
                <a:solidFill>
                  <a:srgbClr val="202124"/>
                </a:solidFill>
                <a:effectLst/>
              </a:rPr>
            </a:br>
            <a:endParaRPr lang="fr-FR" sz="5500" b="0" i="0" dirty="0">
              <a:solidFill>
                <a:srgbClr val="202124"/>
              </a:solidFill>
              <a:effectLst/>
            </a:endParaRPr>
          </a:p>
          <a:p>
            <a:endParaRPr lang="fr-FR" dirty="0"/>
          </a:p>
        </p:txBody>
      </p:sp>
      <p:pic>
        <p:nvPicPr>
          <p:cNvPr id="9" name="Image 8" descr="Une image contenant texte, capture d’écran, Tracé, ligne&#10;&#10;Description générée automatiquement">
            <a:extLst>
              <a:ext uri="{FF2B5EF4-FFF2-40B4-BE49-F238E27FC236}">
                <a16:creationId xmlns:a16="http://schemas.microsoft.com/office/drawing/2014/main" id="{4C9C87B2-0150-2171-8061-474B9C713F79}"/>
              </a:ext>
            </a:extLst>
          </p:cNvPr>
          <p:cNvPicPr>
            <a:picLocks noChangeAspect="1"/>
          </p:cNvPicPr>
          <p:nvPr/>
        </p:nvPicPr>
        <p:blipFill>
          <a:blip r:embed="rId2"/>
          <a:stretch>
            <a:fillRect/>
          </a:stretch>
        </p:blipFill>
        <p:spPr>
          <a:xfrm>
            <a:off x="3635023" y="3316369"/>
            <a:ext cx="6084710" cy="3190652"/>
          </a:xfrm>
          <a:prstGeom prst="rect">
            <a:avLst/>
          </a:prstGeom>
        </p:spPr>
      </p:pic>
    </p:spTree>
    <p:extLst>
      <p:ext uri="{BB962C8B-B14F-4D97-AF65-F5344CB8AC3E}">
        <p14:creationId xmlns:p14="http://schemas.microsoft.com/office/powerpoint/2010/main" val="360040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6477C-60A3-2D8E-854D-9A1A74565F90}"/>
              </a:ext>
            </a:extLst>
          </p:cNvPr>
          <p:cNvSpPr>
            <a:spLocks noGrp="1"/>
          </p:cNvSpPr>
          <p:nvPr>
            <p:ph type="title"/>
          </p:nvPr>
        </p:nvSpPr>
        <p:spPr>
          <a:xfrm>
            <a:off x="2232561" y="624110"/>
            <a:ext cx="9272051" cy="1280890"/>
          </a:xfrm>
        </p:spPr>
        <p:txBody>
          <a:bodyPr/>
          <a:lstStyle/>
          <a:p>
            <a:pPr algn="ctr"/>
            <a:r>
              <a:rPr lang="fr-FR" b="1" dirty="0"/>
              <a:t>Difficultés pour l’accession à la propriété</a:t>
            </a:r>
          </a:p>
        </p:txBody>
      </p:sp>
      <p:sp>
        <p:nvSpPr>
          <p:cNvPr id="3" name="Espace réservé du contenu 2">
            <a:extLst>
              <a:ext uri="{FF2B5EF4-FFF2-40B4-BE49-F238E27FC236}">
                <a16:creationId xmlns:a16="http://schemas.microsoft.com/office/drawing/2014/main" id="{7B54F632-A991-B612-CC23-1F362444D05D}"/>
              </a:ext>
            </a:extLst>
          </p:cNvPr>
          <p:cNvSpPr>
            <a:spLocks noGrp="1"/>
          </p:cNvSpPr>
          <p:nvPr>
            <p:ph idx="1"/>
          </p:nvPr>
        </p:nvSpPr>
        <p:spPr>
          <a:xfrm>
            <a:off x="2434833" y="2133600"/>
            <a:ext cx="8915400" cy="3777622"/>
          </a:xfrm>
        </p:spPr>
        <p:txBody>
          <a:bodyPr/>
          <a:lstStyle/>
          <a:p>
            <a:pPr algn="just"/>
            <a:r>
              <a:rPr lang="fr-FR" dirty="0"/>
              <a:t>En PACA, sur 3 154 608 logements existants, la part des résidences principales représentent 74,6% (17,8 pour les résidences secondaires et 7,6% sont vacants).</a:t>
            </a:r>
          </a:p>
          <a:p>
            <a:pPr algn="just"/>
            <a:r>
              <a:rPr lang="fr-FR" dirty="0"/>
              <a:t>Sur ces 74,6%, 54,5 sont occupés par des propriétaires de résidence principale (contre 57,6% en France métropolitaine).</a:t>
            </a:r>
          </a:p>
          <a:p>
            <a:pPr algn="just"/>
            <a:r>
              <a:rPr lang="fr-FR" dirty="0"/>
              <a:t>La crise du logement que nous connaissons visent également l’accession à la propriété, face au coût du foncier sur notre région.</a:t>
            </a:r>
          </a:p>
          <a:p>
            <a:pPr algn="just"/>
            <a:r>
              <a:rPr lang="fr-FR" dirty="0"/>
              <a:t>Un marché tendu, face aux prix du m2, difficulté à connaître ses droits et être accompagné dans son parcours logement.</a:t>
            </a:r>
          </a:p>
        </p:txBody>
      </p:sp>
    </p:spTree>
    <p:extLst>
      <p:ext uri="{BB962C8B-B14F-4D97-AF65-F5344CB8AC3E}">
        <p14:creationId xmlns:p14="http://schemas.microsoft.com/office/powerpoint/2010/main" val="1968712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827CF-32EC-26EE-FC9D-DCC347829423}"/>
              </a:ext>
            </a:extLst>
          </p:cNvPr>
          <p:cNvSpPr>
            <a:spLocks noGrp="1"/>
          </p:cNvSpPr>
          <p:nvPr>
            <p:ph type="title"/>
          </p:nvPr>
        </p:nvSpPr>
        <p:spPr>
          <a:xfrm>
            <a:off x="1687669" y="265328"/>
            <a:ext cx="5010014" cy="1639672"/>
          </a:xfrm>
        </p:spPr>
        <p:txBody>
          <a:bodyPr>
            <a:normAutofit/>
          </a:bodyPr>
          <a:lstStyle/>
          <a:p>
            <a:r>
              <a:rPr lang="fr-FR" sz="3200" b="1" dirty="0"/>
              <a:t>Configuration territoriale disparate et prix au m2 élevé</a:t>
            </a:r>
          </a:p>
        </p:txBody>
      </p:sp>
      <p:pic>
        <p:nvPicPr>
          <p:cNvPr id="10" name="Espace réservé du contenu 9" descr="Une image contenant texte, carte, atlas&#10;&#10;Description générée automatiquement">
            <a:extLst>
              <a:ext uri="{FF2B5EF4-FFF2-40B4-BE49-F238E27FC236}">
                <a16:creationId xmlns:a16="http://schemas.microsoft.com/office/drawing/2014/main" id="{C0DDB0C5-A000-3315-C5D1-955C2A29EBDA}"/>
              </a:ext>
            </a:extLst>
          </p:cNvPr>
          <p:cNvPicPr>
            <a:picLocks noGrp="1" noChangeAspect="1"/>
          </p:cNvPicPr>
          <p:nvPr>
            <p:ph idx="1"/>
          </p:nvPr>
        </p:nvPicPr>
        <p:blipFill>
          <a:blip r:embed="rId2"/>
          <a:stretch>
            <a:fillRect/>
          </a:stretch>
        </p:blipFill>
        <p:spPr>
          <a:xfrm>
            <a:off x="1124199" y="2133600"/>
            <a:ext cx="4586933" cy="4428536"/>
          </a:xfrm>
        </p:spPr>
      </p:pic>
      <p:pic>
        <p:nvPicPr>
          <p:cNvPr id="7" name="Espace réservé du contenu 6" descr="Une image contenant texte, capture d’écran, carte&#10;&#10;Description générée automatiquement">
            <a:extLst>
              <a:ext uri="{FF2B5EF4-FFF2-40B4-BE49-F238E27FC236}">
                <a16:creationId xmlns:a16="http://schemas.microsoft.com/office/drawing/2014/main" id="{AE8BE3B0-577B-E1A0-DA38-171EFA08ED6F}"/>
              </a:ext>
            </a:extLst>
          </p:cNvPr>
          <p:cNvPicPr>
            <a:picLocks noChangeAspect="1"/>
          </p:cNvPicPr>
          <p:nvPr/>
        </p:nvPicPr>
        <p:blipFill>
          <a:blip r:embed="rId3"/>
          <a:stretch>
            <a:fillRect/>
          </a:stretch>
        </p:blipFill>
        <p:spPr>
          <a:xfrm>
            <a:off x="6880915" y="159483"/>
            <a:ext cx="4186886" cy="4186886"/>
          </a:xfrm>
          <a:prstGeom prst="rect">
            <a:avLst/>
          </a:prstGeom>
        </p:spPr>
      </p:pic>
      <p:pic>
        <p:nvPicPr>
          <p:cNvPr id="5" name="Espace réservé du contenu 4" descr="Une image contenant texte, maison, capture d’écran, conception&#10;&#10;Description générée automatiquement">
            <a:extLst>
              <a:ext uri="{FF2B5EF4-FFF2-40B4-BE49-F238E27FC236}">
                <a16:creationId xmlns:a16="http://schemas.microsoft.com/office/drawing/2014/main" id="{FCF4659B-9503-78BF-023A-07148FA36C72}"/>
              </a:ext>
            </a:extLst>
          </p:cNvPr>
          <p:cNvPicPr>
            <a:picLocks noChangeAspect="1"/>
          </p:cNvPicPr>
          <p:nvPr/>
        </p:nvPicPr>
        <p:blipFill>
          <a:blip r:embed="rId4"/>
          <a:stretch>
            <a:fillRect/>
          </a:stretch>
        </p:blipFill>
        <p:spPr>
          <a:xfrm>
            <a:off x="6086040" y="4560122"/>
            <a:ext cx="5765534" cy="2032550"/>
          </a:xfrm>
          <a:prstGeom prst="rect">
            <a:avLst/>
          </a:prstGeom>
        </p:spPr>
      </p:pic>
    </p:spTree>
    <p:extLst>
      <p:ext uri="{BB962C8B-B14F-4D97-AF65-F5344CB8AC3E}">
        <p14:creationId xmlns:p14="http://schemas.microsoft.com/office/powerpoint/2010/main" val="418576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851EA-ACC6-B9F0-9F59-B244FE598C56}"/>
              </a:ext>
            </a:extLst>
          </p:cNvPr>
          <p:cNvSpPr>
            <a:spLocks noGrp="1"/>
          </p:cNvSpPr>
          <p:nvPr>
            <p:ph type="title"/>
          </p:nvPr>
        </p:nvSpPr>
        <p:spPr>
          <a:xfrm>
            <a:off x="1733797" y="303479"/>
            <a:ext cx="9770814" cy="1280890"/>
          </a:xfrm>
        </p:spPr>
        <p:txBody>
          <a:bodyPr>
            <a:normAutofit fontScale="90000"/>
          </a:bodyPr>
          <a:lstStyle/>
          <a:p>
            <a:pPr algn="ctr"/>
            <a:r>
              <a:rPr lang="fr-FR" b="1" dirty="0"/>
              <a:t>Prêt Accession Sociale : un droit qui reste flou et soumis à variation selon l’organisme bancaire </a:t>
            </a:r>
          </a:p>
        </p:txBody>
      </p:sp>
      <p:sp>
        <p:nvSpPr>
          <p:cNvPr id="3" name="Espace réservé du contenu 2">
            <a:extLst>
              <a:ext uri="{FF2B5EF4-FFF2-40B4-BE49-F238E27FC236}">
                <a16:creationId xmlns:a16="http://schemas.microsoft.com/office/drawing/2014/main" id="{ACFC7851-06A7-7A8C-2A9D-448809492608}"/>
              </a:ext>
            </a:extLst>
          </p:cNvPr>
          <p:cNvSpPr>
            <a:spLocks noGrp="1"/>
          </p:cNvSpPr>
          <p:nvPr>
            <p:ph sz="half" idx="1"/>
          </p:nvPr>
        </p:nvSpPr>
        <p:spPr>
          <a:xfrm>
            <a:off x="510639" y="1591295"/>
            <a:ext cx="5228655" cy="5058888"/>
          </a:xfrm>
        </p:spPr>
        <p:txBody>
          <a:bodyPr>
            <a:normAutofit fontScale="85000" lnSpcReduction="20000"/>
          </a:bodyPr>
          <a:lstStyle/>
          <a:p>
            <a:pPr algn="just"/>
            <a:r>
              <a:rPr lang="fr-FR" dirty="0"/>
              <a:t>Pour avoir accès au prêt d’accession sociale, dit « PAS », des</a:t>
            </a:r>
            <a:r>
              <a:rPr lang="fr-FR" b="1" dirty="0"/>
              <a:t> conditions de revenu</a:t>
            </a:r>
            <a:r>
              <a:rPr lang="fr-FR" dirty="0"/>
              <a:t> sont requises. Celles-ci varient selon la zone de localisation du logement concerné (zone A, B1, B2 ou C) et le nombre d'occupants.</a:t>
            </a:r>
          </a:p>
          <a:p>
            <a:pPr algn="just"/>
            <a:r>
              <a:rPr lang="fr-FR" dirty="0"/>
              <a:t>Le prêt PAS permet une accession aidée :</a:t>
            </a:r>
          </a:p>
          <a:p>
            <a:pPr algn="just">
              <a:buFont typeface="Arial" panose="020B0604020202020204" pitchFamily="34" charset="0"/>
              <a:buChar char="•"/>
            </a:pPr>
            <a:r>
              <a:rPr lang="fr-FR" dirty="0"/>
              <a:t>Financement possible de </a:t>
            </a:r>
            <a:r>
              <a:rPr lang="fr-FR" b="1" dirty="0"/>
              <a:t>100 % du coût</a:t>
            </a:r>
            <a:r>
              <a:rPr lang="fr-FR" dirty="0"/>
              <a:t> de votre opération immobilière (le coût total du projet comprend le prix du </a:t>
            </a:r>
            <a:r>
              <a:rPr lang="fr-FR" b="1" dirty="0"/>
              <a:t>terrain</a:t>
            </a:r>
            <a:r>
              <a:rPr lang="fr-FR" dirty="0"/>
              <a:t>, le coût des </a:t>
            </a:r>
            <a:r>
              <a:rPr lang="fr-FR" b="1" dirty="0"/>
              <a:t>travaux</a:t>
            </a:r>
            <a:r>
              <a:rPr lang="fr-FR" dirty="0"/>
              <a:t>, les </a:t>
            </a:r>
            <a:r>
              <a:rPr lang="fr-FR" b="1" dirty="0"/>
              <a:t>honoraires</a:t>
            </a:r>
            <a:r>
              <a:rPr lang="fr-FR" dirty="0"/>
              <a:t> de négociation, les </a:t>
            </a:r>
            <a:r>
              <a:rPr lang="fr-FR" b="1" dirty="0"/>
              <a:t>taxes</a:t>
            </a:r>
            <a:r>
              <a:rPr lang="fr-FR" dirty="0"/>
              <a:t> locales et de construction, les </a:t>
            </a:r>
            <a:r>
              <a:rPr lang="fr-FR" b="1" dirty="0"/>
              <a:t>frais</a:t>
            </a:r>
            <a:r>
              <a:rPr lang="fr-FR" dirty="0"/>
              <a:t> d’état des lieux et d’assurance) ;</a:t>
            </a:r>
          </a:p>
          <a:p>
            <a:pPr algn="just">
              <a:buFont typeface="Arial" panose="020B0604020202020204" pitchFamily="34" charset="0"/>
              <a:buChar char="•"/>
            </a:pPr>
            <a:r>
              <a:rPr lang="fr-FR" b="1" dirty="0"/>
              <a:t>Frais </a:t>
            </a:r>
            <a:r>
              <a:rPr lang="fr-FR" dirty="0"/>
              <a:t>de rémunération du notaire </a:t>
            </a:r>
            <a:r>
              <a:rPr lang="fr-FR" b="1" dirty="0"/>
              <a:t>réduits ;</a:t>
            </a:r>
            <a:endParaRPr lang="fr-FR" dirty="0"/>
          </a:p>
          <a:p>
            <a:pPr algn="just">
              <a:buFont typeface="Arial" panose="020B0604020202020204" pitchFamily="34" charset="0"/>
              <a:buChar char="•"/>
            </a:pPr>
            <a:r>
              <a:rPr lang="fr-FR" b="1" dirty="0"/>
              <a:t>Durée </a:t>
            </a:r>
            <a:r>
              <a:rPr lang="fr-FR" dirty="0"/>
              <a:t>du prêt allant de</a:t>
            </a:r>
            <a:r>
              <a:rPr lang="fr-FR" b="1" dirty="0"/>
              <a:t> 5 à 30</a:t>
            </a:r>
            <a:r>
              <a:rPr lang="fr-FR" dirty="0"/>
              <a:t> </a:t>
            </a:r>
            <a:r>
              <a:rPr lang="fr-FR" b="1" dirty="0"/>
              <a:t>ans ;</a:t>
            </a:r>
            <a:endParaRPr lang="fr-FR" dirty="0"/>
          </a:p>
          <a:p>
            <a:pPr algn="just">
              <a:buFont typeface="Arial" panose="020B0604020202020204" pitchFamily="34" charset="0"/>
              <a:buChar char="•"/>
            </a:pPr>
            <a:r>
              <a:rPr lang="fr-FR" b="1" dirty="0"/>
              <a:t>Taxes incluses</a:t>
            </a:r>
            <a:r>
              <a:rPr lang="fr-FR" dirty="0"/>
              <a:t> (frais d’état des lieux et d’assurances, honoraires de négociation, taxes locales et de construction) ;</a:t>
            </a:r>
          </a:p>
          <a:p>
            <a:pPr algn="just">
              <a:buFont typeface="Arial" panose="020B0604020202020204" pitchFamily="34" charset="0"/>
              <a:buChar char="•"/>
            </a:pPr>
            <a:r>
              <a:rPr lang="fr-FR" b="1" dirty="0"/>
              <a:t>Cumulable </a:t>
            </a:r>
            <a:r>
              <a:rPr lang="fr-FR" dirty="0"/>
              <a:t>avec d’autres prêts aidés (prêt à taux zéro PTZ, prêt accession Action Logement…) ;</a:t>
            </a:r>
          </a:p>
          <a:p>
            <a:pPr algn="just">
              <a:buFont typeface="Arial" panose="020B0604020202020204" pitchFamily="34" charset="0"/>
              <a:buChar char="•"/>
            </a:pPr>
            <a:r>
              <a:rPr lang="fr-FR" dirty="0"/>
              <a:t>Possibilité de demander un </a:t>
            </a:r>
            <a:r>
              <a:rPr lang="fr-FR" b="1" dirty="0"/>
              <a:t>allongement de délai</a:t>
            </a:r>
            <a:r>
              <a:rPr lang="fr-FR" dirty="0"/>
              <a:t> pour les travaux dans certaines situations.</a:t>
            </a:r>
          </a:p>
          <a:p>
            <a:endParaRPr lang="fr-FR" dirty="0"/>
          </a:p>
        </p:txBody>
      </p:sp>
      <p:sp>
        <p:nvSpPr>
          <p:cNvPr id="4" name="Espace réservé du contenu 3">
            <a:extLst>
              <a:ext uri="{FF2B5EF4-FFF2-40B4-BE49-F238E27FC236}">
                <a16:creationId xmlns:a16="http://schemas.microsoft.com/office/drawing/2014/main" id="{C9032B8E-BCDA-C4E4-7E19-33501203DF30}"/>
              </a:ext>
            </a:extLst>
          </p:cNvPr>
          <p:cNvSpPr>
            <a:spLocks noGrp="1"/>
          </p:cNvSpPr>
          <p:nvPr>
            <p:ph sz="half" idx="2"/>
          </p:nvPr>
        </p:nvSpPr>
        <p:spPr>
          <a:xfrm>
            <a:off x="6275956" y="1591295"/>
            <a:ext cx="5521550" cy="4809503"/>
          </a:xfrm>
        </p:spPr>
        <p:txBody>
          <a:bodyPr>
            <a:normAutofit fontScale="85000" lnSpcReduction="20000"/>
          </a:bodyPr>
          <a:lstStyle/>
          <a:p>
            <a:pPr algn="just"/>
            <a:r>
              <a:rPr lang="fr-FR" dirty="0"/>
              <a:t>Financement du bien, dans le neuf, construction ou ancien ;</a:t>
            </a:r>
          </a:p>
          <a:p>
            <a:r>
              <a:rPr lang="fr-FR" dirty="0"/>
              <a:t>Ou financement de travaux (agrandissement, accessibilité PMR, travaux énergétiques) ;</a:t>
            </a:r>
          </a:p>
          <a:p>
            <a:r>
              <a:rPr lang="fr-FR" dirty="0"/>
              <a:t>Cumulable avec </a:t>
            </a:r>
            <a:r>
              <a:rPr lang="fr-FR" dirty="0">
                <a:solidFill>
                  <a:schemeClr val="tx1"/>
                </a:solidFill>
                <a:hlinkClick r:id="rId2">
                  <a:extLst>
                    <a:ext uri="{A12FA001-AC4F-418D-AE19-62706E023703}">
                      <ahyp:hlinkClr xmlns:ahyp="http://schemas.microsoft.com/office/drawing/2018/hyperlinkcolor" val="tx"/>
                    </a:ext>
                  </a:extLst>
                </a:hlinkClick>
              </a:rPr>
              <a:t>PTZ</a:t>
            </a:r>
            <a:r>
              <a:rPr lang="fr-FR" dirty="0">
                <a:solidFill>
                  <a:schemeClr val="tx1"/>
                </a:solidFill>
              </a:rPr>
              <a:t>, </a:t>
            </a:r>
            <a:r>
              <a:rPr lang="fr-FR" dirty="0">
                <a:solidFill>
                  <a:schemeClr val="tx1"/>
                </a:solidFill>
                <a:hlinkClick r:id="rId3">
                  <a:extLst>
                    <a:ext uri="{A12FA001-AC4F-418D-AE19-62706E023703}">
                      <ahyp:hlinkClr xmlns:ahyp="http://schemas.microsoft.com/office/drawing/2018/hyperlinkcolor" val="tx"/>
                    </a:ext>
                  </a:extLst>
                </a:hlinkClick>
              </a:rPr>
              <a:t>Eco-PTZ</a:t>
            </a:r>
            <a:r>
              <a:rPr lang="fr-FR" dirty="0">
                <a:solidFill>
                  <a:schemeClr val="tx1"/>
                </a:solidFill>
              </a:rPr>
              <a:t>, </a:t>
            </a:r>
            <a:r>
              <a:rPr lang="fr-FR" dirty="0">
                <a:solidFill>
                  <a:schemeClr val="tx1"/>
                </a:solidFill>
                <a:hlinkClick r:id="rId4">
                  <a:extLst>
                    <a:ext uri="{A12FA001-AC4F-418D-AE19-62706E023703}">
                      <ahyp:hlinkClr xmlns:ahyp="http://schemas.microsoft.com/office/drawing/2018/hyperlinkcolor" val="tx"/>
                    </a:ext>
                  </a:extLst>
                </a:hlinkClick>
              </a:rPr>
              <a:t>prêt accession Action Logement Services</a:t>
            </a:r>
            <a:r>
              <a:rPr lang="fr-FR" dirty="0">
                <a:solidFill>
                  <a:schemeClr val="tx1"/>
                </a:solidFill>
              </a:rPr>
              <a:t>, </a:t>
            </a:r>
            <a:r>
              <a:rPr lang="fr-FR" u="sng" dirty="0"/>
              <a:t>subvention Anah</a:t>
            </a:r>
            <a:r>
              <a:rPr lang="fr-FR" dirty="0"/>
              <a:t>, etc. </a:t>
            </a:r>
          </a:p>
          <a:p>
            <a:endParaRPr lang="fr-FR" dirty="0"/>
          </a:p>
          <a:p>
            <a:pPr marL="0" indent="0">
              <a:buNone/>
            </a:pPr>
            <a:endParaRPr lang="fr-FR" dirty="0"/>
          </a:p>
        </p:txBody>
      </p:sp>
      <p:pic>
        <p:nvPicPr>
          <p:cNvPr id="6" name="Image 5" descr="Une image contenant texte, capture d’écran, nombre, Police&#10;&#10;Description générée automatiquement">
            <a:extLst>
              <a:ext uri="{FF2B5EF4-FFF2-40B4-BE49-F238E27FC236}">
                <a16:creationId xmlns:a16="http://schemas.microsoft.com/office/drawing/2014/main" id="{652FB5B2-B9F3-0B49-DDD9-F064278EA82A}"/>
              </a:ext>
            </a:extLst>
          </p:cNvPr>
          <p:cNvPicPr>
            <a:picLocks noChangeAspect="1"/>
          </p:cNvPicPr>
          <p:nvPr/>
        </p:nvPicPr>
        <p:blipFill>
          <a:blip r:embed="rId5"/>
          <a:stretch>
            <a:fillRect/>
          </a:stretch>
        </p:blipFill>
        <p:spPr>
          <a:xfrm>
            <a:off x="6096000" y="3152893"/>
            <a:ext cx="5701506" cy="3307279"/>
          </a:xfrm>
          <a:prstGeom prst="rect">
            <a:avLst/>
          </a:prstGeom>
        </p:spPr>
      </p:pic>
    </p:spTree>
    <p:extLst>
      <p:ext uri="{BB962C8B-B14F-4D97-AF65-F5344CB8AC3E}">
        <p14:creationId xmlns:p14="http://schemas.microsoft.com/office/powerpoint/2010/main" val="194444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BD8A0-179A-4E1E-F4C2-6DDEC1093313}"/>
              </a:ext>
            </a:extLst>
          </p:cNvPr>
          <p:cNvSpPr>
            <a:spLocks noGrp="1"/>
          </p:cNvSpPr>
          <p:nvPr>
            <p:ph type="title"/>
          </p:nvPr>
        </p:nvSpPr>
        <p:spPr>
          <a:xfrm>
            <a:off x="1888178" y="624110"/>
            <a:ext cx="9616434" cy="1280890"/>
          </a:xfrm>
        </p:spPr>
        <p:txBody>
          <a:bodyPr>
            <a:normAutofit fontScale="90000"/>
          </a:bodyPr>
          <a:lstStyle/>
          <a:p>
            <a:pPr algn="ctr"/>
            <a:r>
              <a:rPr lang="fr-FR" b="1" dirty="0"/>
              <a:t>Autres aides : une multitude d’interlocuteurs, parfois sans équité selon les territoires</a:t>
            </a:r>
          </a:p>
        </p:txBody>
      </p:sp>
      <p:sp>
        <p:nvSpPr>
          <p:cNvPr id="3" name="Espace réservé du contenu 2">
            <a:extLst>
              <a:ext uri="{FF2B5EF4-FFF2-40B4-BE49-F238E27FC236}">
                <a16:creationId xmlns:a16="http://schemas.microsoft.com/office/drawing/2014/main" id="{BB6407EC-4D5E-BBD6-B9E2-216D869081C1}"/>
              </a:ext>
            </a:extLst>
          </p:cNvPr>
          <p:cNvSpPr>
            <a:spLocks noGrp="1"/>
          </p:cNvSpPr>
          <p:nvPr>
            <p:ph sz="half" idx="1"/>
          </p:nvPr>
        </p:nvSpPr>
        <p:spPr>
          <a:xfrm>
            <a:off x="1888177" y="2133600"/>
            <a:ext cx="9616433" cy="4100290"/>
          </a:xfrm>
        </p:spPr>
        <p:txBody>
          <a:bodyPr/>
          <a:lstStyle/>
          <a:p>
            <a:r>
              <a:rPr lang="fr-FR" dirty="0"/>
              <a:t>Globalement, les travailleurs et travailleuses ne connaissent pas leurs droits et les aides existantes pour faciliter l’accès au logement, la rénovation ;</a:t>
            </a:r>
          </a:p>
          <a:p>
            <a:r>
              <a:rPr lang="fr-FR" dirty="0"/>
              <a:t>Des aides existent mais de façon disparate selon les territoires ;</a:t>
            </a:r>
          </a:p>
          <a:p>
            <a:r>
              <a:rPr lang="fr-FR" dirty="0"/>
              <a:t>Des aides via Action logement, avec très peu de visibilité ;</a:t>
            </a:r>
          </a:p>
          <a:p>
            <a:r>
              <a:rPr lang="fr-FR" dirty="0"/>
              <a:t>Des aides selon l’entreprise, le département, la région (pas PACA...) ;</a:t>
            </a:r>
          </a:p>
          <a:p>
            <a:r>
              <a:rPr lang="fr-FR" dirty="0"/>
              <a:t>Possibilité d’avoir un Prêt Eco </a:t>
            </a:r>
            <a:r>
              <a:rPr lang="fr-FR" dirty="0" err="1"/>
              <a:t>Tx</a:t>
            </a:r>
            <a:r>
              <a:rPr lang="fr-FR" dirty="0"/>
              <a:t> 0 pour rénovations énergétiques à condition de vouloir s’engager dans un parcours du combattant... + ma prime </a:t>
            </a:r>
            <a:r>
              <a:rPr lang="fr-FR" dirty="0" err="1"/>
              <a:t>renov</a:t>
            </a:r>
            <a:r>
              <a:rPr lang="fr-FR" dirty="0"/>
              <a:t>’, le CEE... avec des interlocuteurs différents...</a:t>
            </a:r>
          </a:p>
        </p:txBody>
      </p:sp>
    </p:spTree>
    <p:extLst>
      <p:ext uri="{BB962C8B-B14F-4D97-AF65-F5344CB8AC3E}">
        <p14:creationId xmlns:p14="http://schemas.microsoft.com/office/powerpoint/2010/main" val="207628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5F3E1-A46E-90B0-B69B-EA487035CCFB}"/>
              </a:ext>
            </a:extLst>
          </p:cNvPr>
          <p:cNvSpPr>
            <a:spLocks noGrp="1"/>
          </p:cNvSpPr>
          <p:nvPr>
            <p:ph type="title"/>
          </p:nvPr>
        </p:nvSpPr>
        <p:spPr>
          <a:xfrm>
            <a:off x="1749777" y="946778"/>
            <a:ext cx="8911687" cy="1280890"/>
          </a:xfrm>
        </p:spPr>
        <p:txBody>
          <a:bodyPr/>
          <a:lstStyle/>
          <a:p>
            <a:pPr algn="ctr"/>
            <a:r>
              <a:rPr lang="fr-FR" b="1" dirty="0">
                <a:latin typeface="+mn-lt"/>
                <a:cs typeface="Arial" panose="020B0604020202020204" pitchFamily="34" charset="0"/>
              </a:rPr>
              <a:t>Courte vidéo</a:t>
            </a:r>
            <a:br>
              <a:rPr lang="fr-FR" b="1" dirty="0">
                <a:latin typeface="+mn-lt"/>
                <a:cs typeface="Arial" panose="020B0604020202020204" pitchFamily="34" charset="0"/>
              </a:rPr>
            </a:br>
            <a:r>
              <a:rPr lang="fr-FR" b="1" dirty="0">
                <a:latin typeface="+mn-lt"/>
                <a:cs typeface="Arial" panose="020B0604020202020204" pitchFamily="34" charset="0"/>
              </a:rPr>
              <a:t>de présentation</a:t>
            </a:r>
          </a:p>
        </p:txBody>
      </p:sp>
      <p:sp>
        <p:nvSpPr>
          <p:cNvPr id="3" name="Espace réservé du contenu 2">
            <a:extLst>
              <a:ext uri="{FF2B5EF4-FFF2-40B4-BE49-F238E27FC236}">
                <a16:creationId xmlns:a16="http://schemas.microsoft.com/office/drawing/2014/main" id="{C704EBB4-0F36-C8C4-7A6A-44535B35A3A4}"/>
              </a:ext>
            </a:extLst>
          </p:cNvPr>
          <p:cNvSpPr>
            <a:spLocks noGrp="1"/>
          </p:cNvSpPr>
          <p:nvPr>
            <p:ph idx="1"/>
          </p:nvPr>
        </p:nvSpPr>
        <p:spPr>
          <a:xfrm>
            <a:off x="1746064" y="2227668"/>
            <a:ext cx="8915400" cy="3777622"/>
          </a:xfrm>
        </p:spPr>
        <p:txBody>
          <a:bodyPr/>
          <a:lstStyle/>
          <a:p>
            <a:pPr algn="ctr"/>
            <a:endParaRPr lang="en-US" sz="1800" u="sng" kern="100" dirty="0">
              <a:solidFill>
                <a:srgbClr val="467886"/>
              </a:solidFill>
              <a:effectLst/>
              <a:ea typeface="Aptos" panose="020B0004020202020204" pitchFamily="34" charset="0"/>
              <a:cs typeface="Times New Roman" panose="02020603050405020304" pitchFamily="18" charset="0"/>
              <a:hlinkClick r:id="rId2"/>
            </a:endParaRPr>
          </a:p>
          <a:p>
            <a:pPr algn="ctr"/>
            <a:endParaRPr lang="en-US" u="sng" kern="100" dirty="0">
              <a:solidFill>
                <a:srgbClr val="467886"/>
              </a:solidFill>
              <a:ea typeface="Aptos" panose="020B0004020202020204" pitchFamily="34" charset="0"/>
              <a:cs typeface="Times New Roman" panose="02020603050405020304" pitchFamily="18" charset="0"/>
              <a:hlinkClick r:id="rId2"/>
            </a:endParaRPr>
          </a:p>
          <a:p>
            <a:pPr algn="ctr"/>
            <a:endParaRPr lang="en-US" sz="1800" u="sng" kern="100" dirty="0">
              <a:solidFill>
                <a:srgbClr val="467886"/>
              </a:solidFill>
              <a:effectLst/>
              <a:ea typeface="Aptos" panose="020B0004020202020204" pitchFamily="34" charset="0"/>
              <a:cs typeface="Times New Roman" panose="02020603050405020304" pitchFamily="18" charset="0"/>
              <a:hlinkClick r:id="rId2"/>
            </a:endParaRPr>
          </a:p>
          <a:p>
            <a:pPr algn="ctr"/>
            <a:r>
              <a:rPr lang="en-US" sz="1800" u="sng" kern="100" dirty="0">
                <a:solidFill>
                  <a:srgbClr val="467886"/>
                </a:solidFill>
                <a:effectLst/>
                <a:ea typeface="Aptos" panose="020B0004020202020204" pitchFamily="34" charset="0"/>
                <a:cs typeface="Times New Roman" panose="02020603050405020304" pitchFamily="18" charset="0"/>
                <a:hlinkClick r:id="rId2"/>
              </a:rPr>
              <a:t>https://www.youtube.com/watch?v=83wHkgtHxg0</a:t>
            </a:r>
            <a:endParaRPr lang="en-US" sz="1800" u="sng" kern="100" dirty="0">
              <a:solidFill>
                <a:srgbClr val="467886"/>
              </a:solidFill>
              <a:effectLst/>
              <a:ea typeface="Aptos" panose="020B0004020202020204" pitchFamily="34" charset="0"/>
              <a:cs typeface="Times New Roman" panose="02020603050405020304" pitchFamily="18" charset="0"/>
            </a:endParaRPr>
          </a:p>
          <a:p>
            <a:pPr marL="0" indent="0" algn="ctr">
              <a:buNone/>
            </a:pPr>
            <a:endParaRPr lang="fr-FR" dirty="0"/>
          </a:p>
          <a:p>
            <a:pPr marL="0" indent="0" algn="ctr">
              <a:buNone/>
            </a:pPr>
            <a:r>
              <a:rPr lang="fr-FR" sz="3200" b="1" dirty="0">
                <a:cs typeface="Arial" panose="020B0604020202020204" pitchFamily="34" charset="0"/>
              </a:rPr>
              <a:t>Démographie en PACA et logement</a:t>
            </a:r>
          </a:p>
          <a:p>
            <a:pPr marL="0" indent="0" algn="ctr">
              <a:buNone/>
            </a:pPr>
            <a:endParaRPr lang="fr-FR" sz="2400" b="1" dirty="0"/>
          </a:p>
          <a:p>
            <a:pPr marL="0" indent="0" algn="ctr">
              <a:buNone/>
            </a:pPr>
            <a:r>
              <a:rPr lang="fr-FR" sz="2400" b="1" dirty="0"/>
              <a:t> </a:t>
            </a:r>
          </a:p>
        </p:txBody>
      </p:sp>
    </p:spTree>
    <p:extLst>
      <p:ext uri="{BB962C8B-B14F-4D97-AF65-F5344CB8AC3E}">
        <p14:creationId xmlns:p14="http://schemas.microsoft.com/office/powerpoint/2010/main" val="217796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585367-7F89-7340-0B69-9114005A5601}"/>
              </a:ext>
            </a:extLst>
          </p:cNvPr>
          <p:cNvSpPr>
            <a:spLocks noGrp="1"/>
          </p:cNvSpPr>
          <p:nvPr>
            <p:ph type="title"/>
          </p:nvPr>
        </p:nvSpPr>
        <p:spPr/>
        <p:txBody>
          <a:bodyPr/>
          <a:lstStyle/>
          <a:p>
            <a:pPr algn="ctr"/>
            <a:r>
              <a:rPr lang="fr-FR" b="1" dirty="0">
                <a:latin typeface="Arial" panose="020B0604020202020204" pitchFamily="34" charset="0"/>
                <a:cs typeface="Arial" panose="020B0604020202020204" pitchFamily="34" charset="0"/>
              </a:rPr>
              <a:t>Qu’est-ce que le mal logement ?</a:t>
            </a:r>
          </a:p>
        </p:txBody>
      </p:sp>
      <p:sp>
        <p:nvSpPr>
          <p:cNvPr id="3" name="Espace réservé du contenu 2">
            <a:extLst>
              <a:ext uri="{FF2B5EF4-FFF2-40B4-BE49-F238E27FC236}">
                <a16:creationId xmlns:a16="http://schemas.microsoft.com/office/drawing/2014/main" id="{2955C6A3-A63F-DCA5-FEE1-6E31411C3B55}"/>
              </a:ext>
            </a:extLst>
          </p:cNvPr>
          <p:cNvSpPr>
            <a:spLocks noGrp="1"/>
          </p:cNvSpPr>
          <p:nvPr>
            <p:ph idx="1"/>
          </p:nvPr>
        </p:nvSpPr>
        <p:spPr>
          <a:xfrm>
            <a:off x="2042556" y="1555667"/>
            <a:ext cx="9462056" cy="4797631"/>
          </a:xfrm>
        </p:spPr>
        <p:txBody>
          <a:bodyPr>
            <a:normAutofit fontScale="92500" lnSpcReduction="20000"/>
          </a:bodyPr>
          <a:lstStyle/>
          <a:p>
            <a:pPr algn="just"/>
            <a:r>
              <a:rPr lang="fr-FR" sz="1800" dirty="0">
                <a:effectLst/>
                <a:ea typeface="Calibri" panose="020F0502020204030204" pitchFamily="34" charset="0"/>
                <a:cs typeface="Arial" panose="020B0604020202020204" pitchFamily="34" charset="0"/>
              </a:rPr>
              <a:t>Selon la Fondation Abbé Pierre (FAP), en 2023, </a:t>
            </a:r>
            <a:r>
              <a:rPr lang="fr-FR" sz="1800" b="1" dirty="0">
                <a:effectLst/>
                <a:ea typeface="Calibri" panose="020F0502020204030204" pitchFamily="34" charset="0"/>
                <a:cs typeface="Arial" panose="020B0604020202020204" pitchFamily="34" charset="0"/>
              </a:rPr>
              <a:t>environ 4,15 millions de personnes sont considérées comme mal logées en France.</a:t>
            </a:r>
            <a:r>
              <a:rPr lang="fr-FR" sz="1800" dirty="0">
                <a:effectLst/>
                <a:ea typeface="Calibri" panose="020F0502020204030204" pitchFamily="34" charset="0"/>
                <a:cs typeface="Arial" panose="020B0604020202020204" pitchFamily="34" charset="0"/>
              </a:rPr>
              <a:t> Cela comprend des personnes vivant dans des logements surpeuplés, des personnes sans domicile fixe, des personnes vivant dans des logements insalubres ou des habitations de fortune.</a:t>
            </a:r>
          </a:p>
          <a:p>
            <a:pPr algn="just"/>
            <a:r>
              <a:rPr lang="fr-FR" b="1" i="0" dirty="0">
                <a:solidFill>
                  <a:srgbClr val="39475F"/>
                </a:solidFill>
                <a:effectLst/>
              </a:rPr>
              <a:t>Même les personnes âgées propriétaires ne sont pas toujours à l’abri du mal-logement</a:t>
            </a:r>
            <a:r>
              <a:rPr lang="fr-FR" b="0" i="0" dirty="0">
                <a:solidFill>
                  <a:srgbClr val="39475F"/>
                </a:solidFill>
                <a:effectLst/>
              </a:rPr>
              <a:t> : de gros travaux peuvent être nécessaires dans la maison ou la copropriété. Au grand-âge, l’adaptation à la perte d’autonomie est nécessaire, Le mal-logement des personnes âgées est aussi lié à la vétusté du bâti : </a:t>
            </a:r>
            <a:r>
              <a:rPr lang="fr-FR" b="1" i="0" dirty="0">
                <a:solidFill>
                  <a:srgbClr val="39475F"/>
                </a:solidFill>
                <a:effectLst/>
              </a:rPr>
              <a:t>les deux tiers des seniors sans conjoint résident dans une maison ou appartement construits avant 1970</a:t>
            </a:r>
            <a:r>
              <a:rPr lang="fr-FR" b="0" i="0" dirty="0">
                <a:solidFill>
                  <a:srgbClr val="39475F"/>
                </a:solidFill>
                <a:effectLst/>
              </a:rPr>
              <a:t>. </a:t>
            </a:r>
            <a:endParaRPr lang="fr-FR" sz="1800" dirty="0">
              <a:effectLst/>
              <a:ea typeface="Calibri" panose="020F0502020204030204" pitchFamily="34" charset="0"/>
              <a:cs typeface="Arial" panose="020B0604020202020204" pitchFamily="34" charset="0"/>
            </a:endParaRPr>
          </a:p>
          <a:p>
            <a:pPr algn="just"/>
            <a:r>
              <a:rPr lang="fr-FR" sz="1800" b="1" dirty="0">
                <a:effectLst/>
                <a:ea typeface="Calibri" panose="020F0502020204030204" pitchFamily="34" charset="0"/>
                <a:cs typeface="Arial" panose="020B0604020202020204" pitchFamily="34" charset="0"/>
              </a:rPr>
              <a:t>La loi DALO (Droit Au Logement Opposable) du 5 mars 2007, entrée en vigueur en 2008 </a:t>
            </a:r>
            <a:r>
              <a:rPr lang="fr-FR" sz="1800" dirty="0">
                <a:effectLst/>
                <a:ea typeface="Calibri" panose="020F0502020204030204" pitchFamily="34" charset="0"/>
                <a:cs typeface="Arial" panose="020B0604020202020204" pitchFamily="34" charset="0"/>
              </a:rPr>
              <a:t>est le fruit des combats des mal-logés/sans logis et des associations comme le DAL qui les soutiennent. L’État doit être garant du droit au logement. Les demandeurs de logement social font un recours auprès d’une commission départementale chargée de statuer sur le caractère prioritaire et urgent de leur demande en fonction de critères définis par la loi.</a:t>
            </a:r>
          </a:p>
          <a:p>
            <a:pPr algn="just"/>
            <a:r>
              <a:rPr lang="fr-FR" b="1" dirty="0">
                <a:ea typeface="Calibri" panose="020F0502020204030204" pitchFamily="34" charset="0"/>
                <a:cs typeface="Arial" panose="020B0604020202020204" pitchFamily="34" charset="0"/>
              </a:rPr>
              <a:t>La loi SRU (Solidarité et Renouvellement Urbain)</a:t>
            </a:r>
            <a:r>
              <a:rPr lang="fr-FR" dirty="0">
                <a:ea typeface="Calibri" panose="020F0502020204030204" pitchFamily="34" charset="0"/>
                <a:cs typeface="Arial" panose="020B0604020202020204" pitchFamily="34" charset="0"/>
              </a:rPr>
              <a:t>. Adoptée le 13 décembre 2000 vise à récréer un équilibre social dans chaque territoire et à répondre à la pénurie de logements sociaux (25%).</a:t>
            </a:r>
            <a:endParaRPr lang="fr-FR" sz="1800" dirty="0">
              <a:effectLst/>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49428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10AED-FC56-FEFD-92A7-6A4B4349FB51}"/>
              </a:ext>
            </a:extLst>
          </p:cNvPr>
          <p:cNvSpPr>
            <a:spLocks noGrp="1"/>
          </p:cNvSpPr>
          <p:nvPr>
            <p:ph type="title"/>
          </p:nvPr>
        </p:nvSpPr>
        <p:spPr/>
        <p:txBody>
          <a:bodyPr/>
          <a:lstStyle/>
          <a:p>
            <a:pPr algn="ctr"/>
            <a:r>
              <a:rPr lang="fr-FR" b="1" dirty="0">
                <a:latin typeface="+mn-lt"/>
                <a:cs typeface="Arial" panose="020B0604020202020204" pitchFamily="34" charset="0"/>
              </a:rPr>
              <a:t>Accès au logement social en PACA</a:t>
            </a:r>
            <a:br>
              <a:rPr lang="fr-FR" b="1" dirty="0">
                <a:latin typeface="+mn-lt"/>
                <a:cs typeface="Arial" panose="020B0604020202020204" pitchFamily="34" charset="0"/>
              </a:rPr>
            </a:br>
            <a:r>
              <a:rPr lang="fr-FR" b="1" dirty="0">
                <a:latin typeface="+mn-lt"/>
                <a:cs typeface="Arial" panose="020B0604020202020204" pitchFamily="34" charset="0"/>
              </a:rPr>
              <a:t>toujours plus difficile </a:t>
            </a:r>
          </a:p>
        </p:txBody>
      </p:sp>
      <p:sp>
        <p:nvSpPr>
          <p:cNvPr id="3" name="Espace réservé du contenu 2">
            <a:extLst>
              <a:ext uri="{FF2B5EF4-FFF2-40B4-BE49-F238E27FC236}">
                <a16:creationId xmlns:a16="http://schemas.microsoft.com/office/drawing/2014/main" id="{4C6B3878-B31E-E76C-9054-63CB63C357D5}"/>
              </a:ext>
            </a:extLst>
          </p:cNvPr>
          <p:cNvSpPr>
            <a:spLocks noGrp="1"/>
          </p:cNvSpPr>
          <p:nvPr>
            <p:ph idx="1"/>
          </p:nvPr>
        </p:nvSpPr>
        <p:spPr>
          <a:xfrm>
            <a:off x="2589212" y="2133600"/>
            <a:ext cx="8915400" cy="4267200"/>
          </a:xfrm>
        </p:spPr>
        <p:txBody>
          <a:bodyPr/>
          <a:lstStyle/>
          <a:p>
            <a:pPr algn="just"/>
            <a:r>
              <a:rPr lang="fr-FR" i="0" dirty="0">
                <a:solidFill>
                  <a:srgbClr val="000000"/>
                </a:solidFill>
                <a:effectLst/>
                <a:cs typeface="Arial" panose="020B0604020202020204" pitchFamily="34" charset="0"/>
              </a:rPr>
              <a:t>Selon la FAP, en 2023, 200 000 personnes attendent un logement social en PACA, un chiffre en augmentation </a:t>
            </a:r>
            <a:r>
              <a:rPr lang="fr-FR" b="1" i="0" dirty="0">
                <a:solidFill>
                  <a:srgbClr val="000000"/>
                </a:solidFill>
                <a:effectLst/>
                <a:cs typeface="Arial" panose="020B0604020202020204" pitchFamily="34" charset="0"/>
              </a:rPr>
              <a:t>de plus de 17 % depuis 2018</a:t>
            </a:r>
            <a:r>
              <a:rPr lang="fr-FR" i="0" dirty="0">
                <a:solidFill>
                  <a:srgbClr val="000000"/>
                </a:solidFill>
                <a:effectLst/>
                <a:cs typeface="Arial" panose="020B0604020202020204" pitchFamily="34" charset="0"/>
              </a:rPr>
              <a:t>. La région ne dispose que de 250 300 logements HLM, soit </a:t>
            </a:r>
            <a:r>
              <a:rPr lang="fr-FR" b="1" i="0" dirty="0">
                <a:solidFill>
                  <a:srgbClr val="000000"/>
                </a:solidFill>
                <a:effectLst/>
                <a:cs typeface="Arial" panose="020B0604020202020204" pitchFamily="34" charset="0"/>
              </a:rPr>
              <a:t>seulement 11,4 % des résidences principales </a:t>
            </a:r>
            <a:r>
              <a:rPr lang="fr-FR" i="0" dirty="0">
                <a:solidFill>
                  <a:srgbClr val="000000"/>
                </a:solidFill>
                <a:effectLst/>
                <a:cs typeface="Arial" panose="020B0604020202020204" pitchFamily="34" charset="0"/>
              </a:rPr>
              <a:t>contre 14,6 % en moyenne pour la France métropolitaine.</a:t>
            </a:r>
            <a:endParaRPr lang="fr-FR" dirty="0">
              <a:cs typeface="Arial" panose="020B0604020202020204" pitchFamily="34" charset="0"/>
            </a:endParaRPr>
          </a:p>
        </p:txBody>
      </p:sp>
      <p:pic>
        <p:nvPicPr>
          <p:cNvPr id="7" name="Image 6" descr="Une image contenant texte, Police, carte&#10;&#10;Description générée automatiquement">
            <a:extLst>
              <a:ext uri="{FF2B5EF4-FFF2-40B4-BE49-F238E27FC236}">
                <a16:creationId xmlns:a16="http://schemas.microsoft.com/office/drawing/2014/main" id="{426D5F6B-5B6F-22FF-B7F1-3927E06D9F01}"/>
              </a:ext>
            </a:extLst>
          </p:cNvPr>
          <p:cNvPicPr>
            <a:picLocks noChangeAspect="1"/>
          </p:cNvPicPr>
          <p:nvPr/>
        </p:nvPicPr>
        <p:blipFill>
          <a:blip r:embed="rId2"/>
          <a:stretch>
            <a:fillRect/>
          </a:stretch>
        </p:blipFill>
        <p:spPr>
          <a:xfrm>
            <a:off x="4154311" y="3702130"/>
            <a:ext cx="5448477" cy="2804890"/>
          </a:xfrm>
          <a:prstGeom prst="rect">
            <a:avLst/>
          </a:prstGeom>
        </p:spPr>
      </p:pic>
    </p:spTree>
    <p:extLst>
      <p:ext uri="{BB962C8B-B14F-4D97-AF65-F5344CB8AC3E}">
        <p14:creationId xmlns:p14="http://schemas.microsoft.com/office/powerpoint/2010/main" val="214887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3221B-6E88-F265-6807-876FD55336EC}"/>
              </a:ext>
            </a:extLst>
          </p:cNvPr>
          <p:cNvSpPr>
            <a:spLocks noGrp="1"/>
          </p:cNvSpPr>
          <p:nvPr>
            <p:ph type="title"/>
          </p:nvPr>
        </p:nvSpPr>
        <p:spPr/>
        <p:txBody>
          <a:bodyPr/>
          <a:lstStyle/>
          <a:p>
            <a:r>
              <a:rPr lang="fr-FR" b="1" dirty="0"/>
              <a:t>CATEGORIES DE LOGEMENTS SOCIAUX</a:t>
            </a:r>
          </a:p>
        </p:txBody>
      </p:sp>
      <p:sp>
        <p:nvSpPr>
          <p:cNvPr id="3" name="Espace réservé du contenu 2">
            <a:extLst>
              <a:ext uri="{FF2B5EF4-FFF2-40B4-BE49-F238E27FC236}">
                <a16:creationId xmlns:a16="http://schemas.microsoft.com/office/drawing/2014/main" id="{03861038-0588-CB1B-1939-04554D64DA24}"/>
              </a:ext>
            </a:extLst>
          </p:cNvPr>
          <p:cNvSpPr>
            <a:spLocks noGrp="1"/>
          </p:cNvSpPr>
          <p:nvPr>
            <p:ph idx="1"/>
          </p:nvPr>
        </p:nvSpPr>
        <p:spPr>
          <a:xfrm>
            <a:off x="843148" y="1662545"/>
            <a:ext cx="10661464" cy="4880759"/>
          </a:xfrm>
        </p:spPr>
        <p:txBody>
          <a:bodyPr>
            <a:normAutofit fontScale="92500" lnSpcReduction="10000"/>
          </a:bodyPr>
          <a:lstStyle/>
          <a:p>
            <a:pPr algn="just"/>
            <a:r>
              <a:rPr lang="fr-FR" b="1" dirty="0"/>
              <a:t>Logements sociaux  PLAI, PLUS, PLS, PLI, quelles différences ?</a:t>
            </a:r>
          </a:p>
          <a:p>
            <a:pPr marL="0" indent="0" algn="just">
              <a:buNone/>
            </a:pPr>
            <a:endParaRPr lang="fr-FR" b="1" dirty="0"/>
          </a:p>
          <a:p>
            <a:pPr algn="just"/>
            <a:r>
              <a:rPr lang="fr-FR" dirty="0"/>
              <a:t>Les locataires peuvent accéder, sous certaines conditions, à des logements à loyer modéré. Ceux-ci sont désignés selon le mode de financement qui a permis de les construire : logements </a:t>
            </a:r>
            <a:r>
              <a:rPr lang="fr-FR" b="1" dirty="0"/>
              <a:t>PLAI, PLUS, PLS et PLI</a:t>
            </a:r>
            <a:r>
              <a:rPr lang="fr-FR" dirty="0"/>
              <a:t>. En contrepartie, les bailleurs, qu’ils soient privés ou publics sont tenus d’appliquer des plafonds de loyer.  </a:t>
            </a:r>
            <a:endParaRPr lang="fr-FR" b="1" dirty="0"/>
          </a:p>
          <a:p>
            <a:pPr algn="just">
              <a:buFont typeface="Arial" panose="020B0604020202020204" pitchFamily="34" charset="0"/>
              <a:buChar char="•"/>
            </a:pPr>
            <a:r>
              <a:rPr lang="fr-FR" dirty="0"/>
              <a:t>Les </a:t>
            </a:r>
            <a:r>
              <a:rPr lang="fr-FR" b="1" dirty="0"/>
              <a:t>logements PLAI</a:t>
            </a:r>
            <a:r>
              <a:rPr lang="fr-FR" dirty="0"/>
              <a:t>, financés par le Prêt Locatif Aidé d’Intégration, sont attribués aux locataires en situation de grande précarité.</a:t>
            </a:r>
          </a:p>
          <a:p>
            <a:pPr algn="just">
              <a:buFont typeface="Arial" panose="020B0604020202020204" pitchFamily="34" charset="0"/>
              <a:buChar char="•"/>
            </a:pPr>
            <a:r>
              <a:rPr lang="fr-FR" dirty="0"/>
              <a:t>Les</a:t>
            </a:r>
            <a:r>
              <a:rPr lang="fr-FR" b="1" dirty="0"/>
              <a:t> logements PLUS</a:t>
            </a:r>
            <a:r>
              <a:rPr lang="fr-FR" dirty="0"/>
              <a:t>, financés par le Prêt Locatif à Usage Social correspondent aux locations HLM (habitation à loyer modéré). </a:t>
            </a:r>
          </a:p>
          <a:p>
            <a:pPr algn="just">
              <a:buFont typeface="Arial" panose="020B0604020202020204" pitchFamily="34" charset="0"/>
              <a:buChar char="•"/>
            </a:pPr>
            <a:r>
              <a:rPr lang="fr-FR" dirty="0"/>
              <a:t>Les </a:t>
            </a:r>
            <a:r>
              <a:rPr lang="fr-FR" b="1" dirty="0"/>
              <a:t>logements PLS, </a:t>
            </a:r>
            <a:r>
              <a:rPr lang="fr-FR" dirty="0"/>
              <a:t>financés par le Prêt Locatif Social, ils sont attribués aux candidats locataires ne pouvant prétendre aux locations HLM, mais ne disposant pas de revenus suffisants pour se loger dans le privé.</a:t>
            </a:r>
          </a:p>
          <a:p>
            <a:pPr algn="just">
              <a:buFont typeface="Arial" panose="020B0604020202020204" pitchFamily="34" charset="0"/>
              <a:buChar char="•"/>
            </a:pPr>
            <a:r>
              <a:rPr lang="fr-FR" dirty="0"/>
              <a:t>Les </a:t>
            </a:r>
            <a:r>
              <a:rPr lang="fr-FR" b="1" dirty="0"/>
              <a:t>logements PLI,</a:t>
            </a:r>
            <a:r>
              <a:rPr lang="fr-FR" dirty="0"/>
              <a:t> financés par le Prêt Locatif Intermédiaire et également attribués aux personnes dont les revenus sont trop élevés pour pouvoir être éligible à un logement HLM, mais trop faibles pour se loger dans le parc privé.</a:t>
            </a:r>
          </a:p>
          <a:p>
            <a:endParaRPr lang="fr-FR" b="1" dirty="0"/>
          </a:p>
          <a:p>
            <a:pPr marL="0" indent="0">
              <a:buNone/>
            </a:pPr>
            <a:endParaRPr lang="fr-FR" dirty="0"/>
          </a:p>
          <a:p>
            <a:endParaRPr lang="fr-FR" dirty="0"/>
          </a:p>
        </p:txBody>
      </p:sp>
    </p:spTree>
    <p:extLst>
      <p:ext uri="{BB962C8B-B14F-4D97-AF65-F5344CB8AC3E}">
        <p14:creationId xmlns:p14="http://schemas.microsoft.com/office/powerpoint/2010/main" val="109973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02EC2-C710-04FF-3E22-678D5C492077}"/>
              </a:ext>
            </a:extLst>
          </p:cNvPr>
          <p:cNvSpPr>
            <a:spLocks noGrp="1"/>
          </p:cNvSpPr>
          <p:nvPr>
            <p:ph type="title"/>
          </p:nvPr>
        </p:nvSpPr>
        <p:spPr>
          <a:xfrm>
            <a:off x="1816925" y="339104"/>
            <a:ext cx="9687687" cy="1280890"/>
          </a:xfrm>
        </p:spPr>
        <p:txBody>
          <a:bodyPr>
            <a:normAutofit fontScale="90000"/>
          </a:bodyPr>
          <a:lstStyle/>
          <a:p>
            <a:pPr algn="ctr"/>
            <a:r>
              <a:rPr lang="fr-FR" b="1" dirty="0"/>
              <a:t>DIFFERENTES CATEGORIES DE LOGEMENTS SOCIAUX, selon ménages et revenus (annuels)</a:t>
            </a:r>
          </a:p>
        </p:txBody>
      </p:sp>
      <p:graphicFrame>
        <p:nvGraphicFramePr>
          <p:cNvPr id="4" name="Espace réservé du contenu 3">
            <a:extLst>
              <a:ext uri="{FF2B5EF4-FFF2-40B4-BE49-F238E27FC236}">
                <a16:creationId xmlns:a16="http://schemas.microsoft.com/office/drawing/2014/main" id="{678ED9B0-9C56-A0EF-3618-17E81C95EF8D}"/>
              </a:ext>
            </a:extLst>
          </p:cNvPr>
          <p:cNvGraphicFramePr>
            <a:graphicFrameLocks noGrp="1"/>
          </p:cNvGraphicFramePr>
          <p:nvPr>
            <p:ph idx="1"/>
            <p:extLst>
              <p:ext uri="{D42A27DB-BD31-4B8C-83A1-F6EECF244321}">
                <p14:modId xmlns:p14="http://schemas.microsoft.com/office/powerpoint/2010/main" val="373380882"/>
              </p:ext>
            </p:extLst>
          </p:nvPr>
        </p:nvGraphicFramePr>
        <p:xfrm>
          <a:off x="415635" y="1710051"/>
          <a:ext cx="11554691" cy="4916752"/>
        </p:xfrm>
        <a:graphic>
          <a:graphicData uri="http://schemas.openxmlformats.org/drawingml/2006/table">
            <a:tbl>
              <a:tblPr firstRow="1" bandRow="1">
                <a:tableStyleId>{5C22544A-7EE6-4342-B048-85BDC9FD1C3A}</a:tableStyleId>
              </a:tblPr>
              <a:tblGrid>
                <a:gridCol w="6357903">
                  <a:extLst>
                    <a:ext uri="{9D8B030D-6E8A-4147-A177-3AD203B41FA5}">
                      <a16:colId xmlns:a16="http://schemas.microsoft.com/office/drawing/2014/main" val="2859954970"/>
                    </a:ext>
                  </a:extLst>
                </a:gridCol>
                <a:gridCol w="1595912">
                  <a:extLst>
                    <a:ext uri="{9D8B030D-6E8A-4147-A177-3AD203B41FA5}">
                      <a16:colId xmlns:a16="http://schemas.microsoft.com/office/drawing/2014/main" val="858669312"/>
                    </a:ext>
                  </a:extLst>
                </a:gridCol>
                <a:gridCol w="1801834">
                  <a:extLst>
                    <a:ext uri="{9D8B030D-6E8A-4147-A177-3AD203B41FA5}">
                      <a16:colId xmlns:a16="http://schemas.microsoft.com/office/drawing/2014/main" val="3337257389"/>
                    </a:ext>
                  </a:extLst>
                </a:gridCol>
                <a:gridCol w="1799042">
                  <a:extLst>
                    <a:ext uri="{9D8B030D-6E8A-4147-A177-3AD203B41FA5}">
                      <a16:colId xmlns:a16="http://schemas.microsoft.com/office/drawing/2014/main" val="2604739766"/>
                    </a:ext>
                  </a:extLst>
                </a:gridCol>
              </a:tblGrid>
              <a:tr h="372069">
                <a:tc>
                  <a:txBody>
                    <a:bodyPr/>
                    <a:lstStyle/>
                    <a:p>
                      <a:pPr algn="ctr"/>
                      <a:r>
                        <a:rPr lang="fr-FR" dirty="0"/>
                        <a:t>CATEGORIES DE MENAGE</a:t>
                      </a:r>
                    </a:p>
                  </a:txBody>
                  <a:tcPr/>
                </a:tc>
                <a:tc>
                  <a:txBody>
                    <a:bodyPr/>
                    <a:lstStyle/>
                    <a:p>
                      <a:pPr algn="ctr"/>
                      <a:r>
                        <a:rPr lang="fr-FR" dirty="0"/>
                        <a:t>PLAI</a:t>
                      </a:r>
                    </a:p>
                  </a:txBody>
                  <a:tcPr/>
                </a:tc>
                <a:tc>
                  <a:txBody>
                    <a:bodyPr/>
                    <a:lstStyle/>
                    <a:p>
                      <a:pPr algn="ctr"/>
                      <a:r>
                        <a:rPr lang="fr-FR" dirty="0"/>
                        <a:t>PLUS</a:t>
                      </a:r>
                    </a:p>
                  </a:txBody>
                  <a:tcPr/>
                </a:tc>
                <a:tc>
                  <a:txBody>
                    <a:bodyPr/>
                    <a:lstStyle/>
                    <a:p>
                      <a:pPr algn="ctr"/>
                      <a:r>
                        <a:rPr lang="fr-FR" dirty="0"/>
                        <a:t>PLS</a:t>
                      </a:r>
                    </a:p>
                  </a:txBody>
                  <a:tcPr/>
                </a:tc>
                <a:extLst>
                  <a:ext uri="{0D108BD9-81ED-4DB2-BD59-A6C34878D82A}">
                    <a16:rowId xmlns:a16="http://schemas.microsoft.com/office/drawing/2014/main" val="1294741515"/>
                  </a:ext>
                </a:extLst>
              </a:tr>
              <a:tr h="372069">
                <a:tc>
                  <a:txBody>
                    <a:bodyPr/>
                    <a:lstStyle/>
                    <a:p>
                      <a:r>
                        <a:rPr lang="fr-FR" dirty="0"/>
                        <a:t>1 personne seule </a:t>
                      </a:r>
                    </a:p>
                  </a:txBody>
                  <a:tcPr/>
                </a:tc>
                <a:tc>
                  <a:txBody>
                    <a:bodyPr/>
                    <a:lstStyle/>
                    <a:p>
                      <a:pPr algn="r"/>
                      <a:r>
                        <a:rPr lang="fr-FR" dirty="0"/>
                        <a:t>12 452</a:t>
                      </a:r>
                    </a:p>
                  </a:txBody>
                  <a:tcPr anchor="ctr"/>
                </a:tc>
                <a:tc>
                  <a:txBody>
                    <a:bodyPr/>
                    <a:lstStyle/>
                    <a:p>
                      <a:pPr algn="r"/>
                      <a:r>
                        <a:rPr lang="fr-FR" dirty="0"/>
                        <a:t>22 642</a:t>
                      </a:r>
                    </a:p>
                  </a:txBody>
                  <a:tcPr anchor="ctr"/>
                </a:tc>
                <a:tc>
                  <a:txBody>
                    <a:bodyPr/>
                    <a:lstStyle/>
                    <a:p>
                      <a:pPr algn="r"/>
                      <a:r>
                        <a:rPr lang="fr-FR" dirty="0"/>
                        <a:t>29 435</a:t>
                      </a:r>
                    </a:p>
                  </a:txBody>
                  <a:tcPr/>
                </a:tc>
                <a:extLst>
                  <a:ext uri="{0D108BD9-81ED-4DB2-BD59-A6C34878D82A}">
                    <a16:rowId xmlns:a16="http://schemas.microsoft.com/office/drawing/2014/main" val="1575557484"/>
                  </a:ext>
                </a:extLst>
              </a:tr>
              <a:tr h="965905">
                <a:tc>
                  <a:txBody>
                    <a:bodyPr/>
                    <a:lstStyle/>
                    <a:p>
                      <a:r>
                        <a:rPr lang="fr-FR" dirty="0"/>
                        <a:t>2 personnes sans personne à charge, à l’exclusion des jeunes ménages, ou 1 personne seule en situation de handicap</a:t>
                      </a:r>
                    </a:p>
                  </a:txBody>
                  <a:tcPr/>
                </a:tc>
                <a:tc>
                  <a:txBody>
                    <a:bodyPr/>
                    <a:lstStyle/>
                    <a:p>
                      <a:pPr algn="r"/>
                      <a:r>
                        <a:rPr lang="fr-FR" dirty="0"/>
                        <a:t>18 143</a:t>
                      </a:r>
                    </a:p>
                  </a:txBody>
                  <a:tcPr/>
                </a:tc>
                <a:tc>
                  <a:txBody>
                    <a:bodyPr/>
                    <a:lstStyle/>
                    <a:p>
                      <a:pPr algn="r"/>
                      <a:r>
                        <a:rPr lang="fr-FR" dirty="0"/>
                        <a:t>30 238</a:t>
                      </a:r>
                    </a:p>
                  </a:txBody>
                  <a:tcPr/>
                </a:tc>
                <a:tc>
                  <a:txBody>
                    <a:bodyPr/>
                    <a:lstStyle/>
                    <a:p>
                      <a:pPr algn="r"/>
                      <a:r>
                        <a:rPr lang="fr-FR" dirty="0"/>
                        <a:t>39 309</a:t>
                      </a:r>
                    </a:p>
                  </a:txBody>
                  <a:tcPr/>
                </a:tc>
                <a:extLst>
                  <a:ext uri="{0D108BD9-81ED-4DB2-BD59-A6C34878D82A}">
                    <a16:rowId xmlns:a16="http://schemas.microsoft.com/office/drawing/2014/main" val="3619400724"/>
                  </a:ext>
                </a:extLst>
              </a:tr>
              <a:tr h="914400">
                <a:tc>
                  <a:txBody>
                    <a:bodyPr/>
                    <a:lstStyle/>
                    <a:p>
                      <a:r>
                        <a:rPr lang="fr-FR" dirty="0"/>
                        <a:t>3 personnes, ou 1 personne seule + 1 à charge, ou jeune ménage sans personne à charge, ou 2 personnes dont au moins 1 en situation de handicap</a:t>
                      </a:r>
                    </a:p>
                  </a:txBody>
                  <a:tcPr/>
                </a:tc>
                <a:tc>
                  <a:txBody>
                    <a:bodyPr/>
                    <a:lstStyle/>
                    <a:p>
                      <a:pPr algn="r"/>
                      <a:r>
                        <a:rPr lang="fr-FR" dirty="0"/>
                        <a:t>21 818</a:t>
                      </a:r>
                    </a:p>
                  </a:txBody>
                  <a:tcPr/>
                </a:tc>
                <a:tc>
                  <a:txBody>
                    <a:bodyPr/>
                    <a:lstStyle/>
                    <a:p>
                      <a:pPr algn="r"/>
                      <a:r>
                        <a:rPr lang="fr-FR" dirty="0"/>
                        <a:t>36 362</a:t>
                      </a:r>
                    </a:p>
                  </a:txBody>
                  <a:tcPr/>
                </a:tc>
                <a:tc>
                  <a:txBody>
                    <a:bodyPr/>
                    <a:lstStyle/>
                    <a:p>
                      <a:pPr algn="r"/>
                      <a:r>
                        <a:rPr lang="fr-FR" dirty="0"/>
                        <a:t>47 271</a:t>
                      </a:r>
                    </a:p>
                  </a:txBody>
                  <a:tcPr/>
                </a:tc>
                <a:extLst>
                  <a:ext uri="{0D108BD9-81ED-4DB2-BD59-A6C34878D82A}">
                    <a16:rowId xmlns:a16="http://schemas.microsoft.com/office/drawing/2014/main" val="2505005094"/>
                  </a:ext>
                </a:extLst>
              </a:tr>
              <a:tr h="3720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4 personnes, ou 1 personne seule + 2 à charge, ou 3 personnes dont au moins 1 en situation de handicap</a:t>
                      </a:r>
                    </a:p>
                  </a:txBody>
                  <a:tcPr/>
                </a:tc>
                <a:tc>
                  <a:txBody>
                    <a:bodyPr/>
                    <a:lstStyle/>
                    <a:p>
                      <a:pPr algn="r"/>
                      <a:r>
                        <a:rPr lang="fr-FR" dirty="0"/>
                        <a:t>24 276</a:t>
                      </a:r>
                    </a:p>
                  </a:txBody>
                  <a:tcPr/>
                </a:tc>
                <a:tc>
                  <a:txBody>
                    <a:bodyPr/>
                    <a:lstStyle/>
                    <a:p>
                      <a:pPr algn="r"/>
                      <a:r>
                        <a:rPr lang="fr-FR" dirty="0"/>
                        <a:t>43 899</a:t>
                      </a:r>
                    </a:p>
                  </a:txBody>
                  <a:tcPr/>
                </a:tc>
                <a:tc>
                  <a:txBody>
                    <a:bodyPr/>
                    <a:lstStyle/>
                    <a:p>
                      <a:pPr algn="r"/>
                      <a:r>
                        <a:rPr lang="fr-FR" dirty="0"/>
                        <a:t>57 069</a:t>
                      </a:r>
                    </a:p>
                  </a:txBody>
                  <a:tcPr/>
                </a:tc>
                <a:extLst>
                  <a:ext uri="{0D108BD9-81ED-4DB2-BD59-A6C34878D82A}">
                    <a16:rowId xmlns:a16="http://schemas.microsoft.com/office/drawing/2014/main" val="1806872469"/>
                  </a:ext>
                </a:extLst>
              </a:tr>
              <a:tr h="372069">
                <a:tc>
                  <a:txBody>
                    <a:bodyPr/>
                    <a:lstStyle/>
                    <a:p>
                      <a:r>
                        <a:rPr lang="fr-FR" dirty="0"/>
                        <a:t>5 personnes, ou 1 personne seule + 3 à charge, ou 4 personnes dont au moins 1 en situation de handicap</a:t>
                      </a:r>
                    </a:p>
                  </a:txBody>
                  <a:tcPr/>
                </a:tc>
                <a:tc>
                  <a:txBody>
                    <a:bodyPr/>
                    <a:lstStyle/>
                    <a:p>
                      <a:pPr algn="r"/>
                      <a:r>
                        <a:rPr lang="fr-FR" dirty="0"/>
                        <a:t>28 404</a:t>
                      </a:r>
                    </a:p>
                  </a:txBody>
                  <a:tcPr/>
                </a:tc>
                <a:tc>
                  <a:txBody>
                    <a:bodyPr/>
                    <a:lstStyle/>
                    <a:p>
                      <a:pPr algn="r"/>
                      <a:r>
                        <a:rPr lang="fr-FR" dirty="0"/>
                        <a:t>51 641</a:t>
                      </a:r>
                    </a:p>
                  </a:txBody>
                  <a:tcPr/>
                </a:tc>
                <a:tc>
                  <a:txBody>
                    <a:bodyPr/>
                    <a:lstStyle/>
                    <a:p>
                      <a:pPr algn="r"/>
                      <a:r>
                        <a:rPr lang="fr-FR" dirty="0"/>
                        <a:t>67 133</a:t>
                      </a:r>
                    </a:p>
                  </a:txBody>
                  <a:tcPr/>
                </a:tc>
                <a:extLst>
                  <a:ext uri="{0D108BD9-81ED-4DB2-BD59-A6C34878D82A}">
                    <a16:rowId xmlns:a16="http://schemas.microsoft.com/office/drawing/2014/main" val="1160224802"/>
                  </a:ext>
                </a:extLst>
              </a:tr>
              <a:tr h="372069">
                <a:tc>
                  <a:txBody>
                    <a:bodyPr/>
                    <a:lstStyle/>
                    <a:p>
                      <a:r>
                        <a:rPr lang="fr-FR" dirty="0"/>
                        <a:t>6 personnes ou 1 personne seule + 4 à charge ou 5 personnes dont au moins 1 en situation de handicap</a:t>
                      </a:r>
                    </a:p>
                  </a:txBody>
                  <a:tcPr/>
                </a:tc>
                <a:tc>
                  <a:txBody>
                    <a:bodyPr/>
                    <a:lstStyle/>
                    <a:p>
                      <a:pPr algn="r"/>
                      <a:r>
                        <a:rPr lang="fr-FR" dirty="0"/>
                        <a:t>32 010</a:t>
                      </a:r>
                    </a:p>
                  </a:txBody>
                  <a:tcPr/>
                </a:tc>
                <a:tc>
                  <a:txBody>
                    <a:bodyPr/>
                    <a:lstStyle/>
                    <a:p>
                      <a:pPr algn="r"/>
                      <a:r>
                        <a:rPr lang="fr-FR" dirty="0"/>
                        <a:t>58 200</a:t>
                      </a:r>
                    </a:p>
                  </a:txBody>
                  <a:tcPr/>
                </a:tc>
                <a:tc>
                  <a:txBody>
                    <a:bodyPr/>
                    <a:lstStyle/>
                    <a:p>
                      <a:pPr algn="r"/>
                      <a:r>
                        <a:rPr lang="fr-FR" dirty="0"/>
                        <a:t>75 660</a:t>
                      </a:r>
                    </a:p>
                  </a:txBody>
                  <a:tcPr/>
                </a:tc>
                <a:extLst>
                  <a:ext uri="{0D108BD9-81ED-4DB2-BD59-A6C34878D82A}">
                    <a16:rowId xmlns:a16="http://schemas.microsoft.com/office/drawing/2014/main" val="1547370796"/>
                  </a:ext>
                </a:extLst>
              </a:tr>
              <a:tr h="372069">
                <a:tc>
                  <a:txBody>
                    <a:bodyPr/>
                    <a:lstStyle/>
                    <a:p>
                      <a:r>
                        <a:rPr lang="fr-FR" dirty="0"/>
                        <a:t>Par personne supplémentaire</a:t>
                      </a:r>
                    </a:p>
                  </a:txBody>
                  <a:tcPr/>
                </a:tc>
                <a:tc>
                  <a:txBody>
                    <a:bodyPr/>
                    <a:lstStyle/>
                    <a:p>
                      <a:pPr algn="r"/>
                      <a:r>
                        <a:rPr lang="fr-FR" dirty="0"/>
                        <a:t>+ 3 569</a:t>
                      </a:r>
                    </a:p>
                  </a:txBody>
                  <a:tcPr/>
                </a:tc>
                <a:tc>
                  <a:txBody>
                    <a:bodyPr/>
                    <a:lstStyle/>
                    <a:p>
                      <a:pPr algn="r"/>
                      <a:r>
                        <a:rPr lang="fr-FR" dirty="0"/>
                        <a:t>+6 492</a:t>
                      </a:r>
                    </a:p>
                  </a:txBody>
                  <a:tcPr/>
                </a:tc>
                <a:tc>
                  <a:txBody>
                    <a:bodyPr/>
                    <a:lstStyle/>
                    <a:p>
                      <a:pPr algn="r"/>
                      <a:r>
                        <a:rPr lang="fr-FR" dirty="0"/>
                        <a:t>+8 440</a:t>
                      </a:r>
                    </a:p>
                  </a:txBody>
                  <a:tcPr/>
                </a:tc>
                <a:extLst>
                  <a:ext uri="{0D108BD9-81ED-4DB2-BD59-A6C34878D82A}">
                    <a16:rowId xmlns:a16="http://schemas.microsoft.com/office/drawing/2014/main" val="2624554725"/>
                  </a:ext>
                </a:extLst>
              </a:tr>
            </a:tbl>
          </a:graphicData>
        </a:graphic>
      </p:graphicFrame>
    </p:spTree>
    <p:extLst>
      <p:ext uri="{BB962C8B-B14F-4D97-AF65-F5344CB8AC3E}">
        <p14:creationId xmlns:p14="http://schemas.microsoft.com/office/powerpoint/2010/main" val="282771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3B829-E6C6-516B-A43B-05EF194448D3}"/>
              </a:ext>
            </a:extLst>
          </p:cNvPr>
          <p:cNvSpPr>
            <a:spLocks noGrp="1"/>
          </p:cNvSpPr>
          <p:nvPr>
            <p:ph type="title"/>
          </p:nvPr>
        </p:nvSpPr>
        <p:spPr>
          <a:xfrm>
            <a:off x="1650675" y="624110"/>
            <a:ext cx="9402680" cy="1280890"/>
          </a:xfrm>
        </p:spPr>
        <p:txBody>
          <a:bodyPr/>
          <a:lstStyle/>
          <a:p>
            <a:pPr algn="ctr"/>
            <a:r>
              <a:rPr lang="fr-FR" b="1" dirty="0"/>
              <a:t>LE PLI (prêt locatif intermédiaire)</a:t>
            </a:r>
          </a:p>
        </p:txBody>
      </p:sp>
      <p:sp>
        <p:nvSpPr>
          <p:cNvPr id="3" name="Espace réservé du contenu 2">
            <a:extLst>
              <a:ext uri="{FF2B5EF4-FFF2-40B4-BE49-F238E27FC236}">
                <a16:creationId xmlns:a16="http://schemas.microsoft.com/office/drawing/2014/main" id="{E3B0AB95-B15D-AB47-575A-F9C5AD3E399A}"/>
              </a:ext>
            </a:extLst>
          </p:cNvPr>
          <p:cNvSpPr>
            <a:spLocks noGrp="1"/>
          </p:cNvSpPr>
          <p:nvPr>
            <p:ph idx="1"/>
          </p:nvPr>
        </p:nvSpPr>
        <p:spPr>
          <a:xfrm>
            <a:off x="843147" y="2133600"/>
            <a:ext cx="10697090" cy="3777622"/>
          </a:xfrm>
        </p:spPr>
        <p:txBody>
          <a:bodyPr>
            <a:normAutofit fontScale="92500" lnSpcReduction="20000"/>
          </a:bodyPr>
          <a:lstStyle/>
          <a:p>
            <a:pPr algn="just"/>
            <a:r>
              <a:rPr lang="fr-FR" dirty="0"/>
              <a:t>Les logements PLI se répartissent quant à eux selon le zonage A / B / C et DROM (en rouge zones qui nous concernent en PACA):</a:t>
            </a:r>
          </a:p>
          <a:p>
            <a:pPr marL="0" indent="0" algn="just">
              <a:buNone/>
            </a:pPr>
            <a:endParaRPr lang="fr-FR" dirty="0"/>
          </a:p>
          <a:p>
            <a:pPr algn="just">
              <a:buFont typeface="Arial" panose="020B0604020202020204" pitchFamily="34" charset="0"/>
              <a:buChar char="•"/>
            </a:pPr>
            <a:r>
              <a:rPr lang="fr-FR" b="1" dirty="0"/>
              <a:t>Zone A bis</a:t>
            </a:r>
            <a:r>
              <a:rPr lang="fr-FR" dirty="0"/>
              <a:t> : Paris et 76 communes d’Île-de-France </a:t>
            </a:r>
          </a:p>
          <a:p>
            <a:pPr algn="just">
              <a:buFont typeface="Arial" panose="020B0604020202020204" pitchFamily="34" charset="0"/>
              <a:buChar char="•"/>
            </a:pPr>
            <a:r>
              <a:rPr lang="fr-FR" b="1" dirty="0">
                <a:solidFill>
                  <a:srgbClr val="FF0000"/>
                </a:solidFill>
              </a:rPr>
              <a:t>Zone A</a:t>
            </a:r>
            <a:r>
              <a:rPr lang="fr-FR" dirty="0">
                <a:solidFill>
                  <a:srgbClr val="FF0000"/>
                </a:solidFill>
              </a:rPr>
              <a:t> </a:t>
            </a:r>
            <a:r>
              <a:rPr lang="fr-FR" dirty="0"/>
              <a:t>: Agglomération parisienne, </a:t>
            </a:r>
            <a:r>
              <a:rPr lang="fr-FR" b="1" dirty="0"/>
              <a:t>Côte d’Azur</a:t>
            </a:r>
            <a:r>
              <a:rPr lang="fr-FR" dirty="0"/>
              <a:t>, Genevois français et autres zones très tendues dont Lille, Lyon, </a:t>
            </a:r>
            <a:r>
              <a:rPr lang="fr-FR" b="1" dirty="0"/>
              <a:t>Marseille</a:t>
            </a:r>
            <a:r>
              <a:rPr lang="fr-FR" dirty="0"/>
              <a:t>, Montpellier et leurs agglomérations ;</a:t>
            </a:r>
          </a:p>
          <a:p>
            <a:pPr algn="just">
              <a:buFont typeface="Arial" panose="020B0604020202020204" pitchFamily="34" charset="0"/>
              <a:buChar char="•"/>
            </a:pPr>
            <a:r>
              <a:rPr lang="fr-FR" b="1" dirty="0">
                <a:solidFill>
                  <a:srgbClr val="FF0000"/>
                </a:solidFill>
              </a:rPr>
              <a:t>Zone B1</a:t>
            </a:r>
            <a:r>
              <a:rPr lang="fr-FR" dirty="0">
                <a:solidFill>
                  <a:srgbClr val="FF0000"/>
                </a:solidFill>
              </a:rPr>
              <a:t> </a:t>
            </a:r>
            <a:r>
              <a:rPr lang="fr-FR" dirty="0"/>
              <a:t>: Agglomérations de plus de 250 000 habitants, pôles de la grande couronne parisienne, </a:t>
            </a:r>
            <a:r>
              <a:rPr lang="fr-FR" b="1" dirty="0"/>
              <a:t>pourtour de la Côte d’Azur </a:t>
            </a:r>
            <a:r>
              <a:rPr lang="fr-FR" dirty="0"/>
              <a:t>et quelques agglomérations au marché tendu ;</a:t>
            </a:r>
          </a:p>
          <a:p>
            <a:pPr algn="just">
              <a:buFont typeface="Arial" panose="020B0604020202020204" pitchFamily="34" charset="0"/>
              <a:buChar char="•"/>
            </a:pPr>
            <a:r>
              <a:rPr lang="fr-FR" b="1" dirty="0">
                <a:solidFill>
                  <a:srgbClr val="FF0000"/>
                </a:solidFill>
              </a:rPr>
              <a:t>Zone B2</a:t>
            </a:r>
            <a:r>
              <a:rPr lang="fr-FR" dirty="0">
                <a:solidFill>
                  <a:srgbClr val="FF0000"/>
                </a:solidFill>
              </a:rPr>
              <a:t> </a:t>
            </a:r>
            <a:r>
              <a:rPr lang="fr-FR" dirty="0"/>
              <a:t>: </a:t>
            </a:r>
            <a:r>
              <a:rPr lang="fr-FR" b="1" dirty="0"/>
              <a:t>Autres agglomérations de plus de 50 000 habitants</a:t>
            </a:r>
            <a:r>
              <a:rPr lang="fr-FR" dirty="0"/>
              <a:t>, communes périphériques des secteurs tendus (grande couronne parisienne, </a:t>
            </a:r>
            <a:r>
              <a:rPr lang="fr-FR" b="1" dirty="0"/>
              <a:t>zones littorales </a:t>
            </a:r>
            <a:r>
              <a:rPr lang="fr-FR" dirty="0"/>
              <a:t>ou frontalières, Corse).</a:t>
            </a:r>
          </a:p>
          <a:p>
            <a:pPr algn="just">
              <a:buFont typeface="Arial" panose="020B0604020202020204" pitchFamily="34" charset="0"/>
              <a:buChar char="•"/>
            </a:pPr>
            <a:r>
              <a:rPr lang="fr-FR" b="1" dirty="0">
                <a:solidFill>
                  <a:srgbClr val="FF0000"/>
                </a:solidFill>
              </a:rPr>
              <a:t>Zone C</a:t>
            </a:r>
            <a:r>
              <a:rPr lang="fr-FR" dirty="0">
                <a:solidFill>
                  <a:srgbClr val="FF0000"/>
                </a:solidFill>
              </a:rPr>
              <a:t> </a:t>
            </a:r>
            <a:r>
              <a:rPr lang="fr-FR" dirty="0"/>
              <a:t>: le reste du territoire ;</a:t>
            </a:r>
          </a:p>
          <a:p>
            <a:pPr algn="just">
              <a:buFont typeface="Arial" panose="020B0604020202020204" pitchFamily="34" charset="0"/>
              <a:buChar char="•"/>
            </a:pPr>
            <a:r>
              <a:rPr lang="fr-FR" b="1" dirty="0"/>
              <a:t>DROM</a:t>
            </a:r>
            <a:r>
              <a:rPr lang="fr-FR" dirty="0"/>
              <a:t> : Guadeloupe, Guyane, La Réunion, Martinique et Mayotte.</a:t>
            </a:r>
            <a:endParaRPr lang="fr-FR" b="1" dirty="0"/>
          </a:p>
          <a:p>
            <a:pPr marL="0" indent="0">
              <a:buNone/>
            </a:pPr>
            <a:endParaRPr lang="fr-FR" dirty="0"/>
          </a:p>
        </p:txBody>
      </p:sp>
    </p:spTree>
    <p:extLst>
      <p:ext uri="{BB962C8B-B14F-4D97-AF65-F5344CB8AC3E}">
        <p14:creationId xmlns:p14="http://schemas.microsoft.com/office/powerpoint/2010/main" val="87787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5E2B5-EB2F-7E01-8844-31CFA6DFEE08}"/>
              </a:ext>
            </a:extLst>
          </p:cNvPr>
          <p:cNvSpPr>
            <a:spLocks noGrp="1"/>
          </p:cNvSpPr>
          <p:nvPr>
            <p:ph type="title"/>
          </p:nvPr>
        </p:nvSpPr>
        <p:spPr/>
        <p:txBody>
          <a:bodyPr/>
          <a:lstStyle/>
          <a:p>
            <a:r>
              <a:rPr lang="fr-FR" b="1" dirty="0"/>
              <a:t>Conditions pour accéder au PLI</a:t>
            </a:r>
          </a:p>
        </p:txBody>
      </p:sp>
      <p:graphicFrame>
        <p:nvGraphicFramePr>
          <p:cNvPr id="4" name="Espace réservé du contenu 3">
            <a:extLst>
              <a:ext uri="{FF2B5EF4-FFF2-40B4-BE49-F238E27FC236}">
                <a16:creationId xmlns:a16="http://schemas.microsoft.com/office/drawing/2014/main" id="{1E6425B2-9C95-D730-0671-FB975D256294}"/>
              </a:ext>
            </a:extLst>
          </p:cNvPr>
          <p:cNvGraphicFramePr>
            <a:graphicFrameLocks noGrp="1"/>
          </p:cNvGraphicFramePr>
          <p:nvPr>
            <p:ph idx="1"/>
            <p:extLst>
              <p:ext uri="{D42A27DB-BD31-4B8C-83A1-F6EECF244321}">
                <p14:modId xmlns:p14="http://schemas.microsoft.com/office/powerpoint/2010/main" val="3670994622"/>
              </p:ext>
            </p:extLst>
          </p:nvPr>
        </p:nvGraphicFramePr>
        <p:xfrm>
          <a:off x="890649" y="1864426"/>
          <a:ext cx="10613964" cy="4311435"/>
        </p:xfrm>
        <a:graphic>
          <a:graphicData uri="http://schemas.openxmlformats.org/drawingml/2006/table">
            <a:tbl>
              <a:tblPr firstRow="1" bandRow="1">
                <a:tableStyleId>{5C22544A-7EE6-4342-B048-85BDC9FD1C3A}</a:tableStyleId>
              </a:tblPr>
              <a:tblGrid>
                <a:gridCol w="3764478">
                  <a:extLst>
                    <a:ext uri="{9D8B030D-6E8A-4147-A177-3AD203B41FA5}">
                      <a16:colId xmlns:a16="http://schemas.microsoft.com/office/drawing/2014/main" val="927701672"/>
                    </a:ext>
                  </a:extLst>
                </a:gridCol>
                <a:gridCol w="2244437">
                  <a:extLst>
                    <a:ext uri="{9D8B030D-6E8A-4147-A177-3AD203B41FA5}">
                      <a16:colId xmlns:a16="http://schemas.microsoft.com/office/drawing/2014/main" val="2023404428"/>
                    </a:ext>
                  </a:extLst>
                </a:gridCol>
                <a:gridCol w="2351314">
                  <a:extLst>
                    <a:ext uri="{9D8B030D-6E8A-4147-A177-3AD203B41FA5}">
                      <a16:colId xmlns:a16="http://schemas.microsoft.com/office/drawing/2014/main" val="4227605703"/>
                    </a:ext>
                  </a:extLst>
                </a:gridCol>
                <a:gridCol w="2253735">
                  <a:extLst>
                    <a:ext uri="{9D8B030D-6E8A-4147-A177-3AD203B41FA5}">
                      <a16:colId xmlns:a16="http://schemas.microsoft.com/office/drawing/2014/main" val="303019670"/>
                    </a:ext>
                  </a:extLst>
                </a:gridCol>
              </a:tblGrid>
              <a:tr h="370345">
                <a:tc>
                  <a:txBody>
                    <a:bodyPr/>
                    <a:lstStyle/>
                    <a:p>
                      <a:pPr algn="ctr"/>
                      <a:r>
                        <a:rPr lang="fr-FR" dirty="0"/>
                        <a:t>Catégories de ménage</a:t>
                      </a:r>
                    </a:p>
                  </a:txBody>
                  <a:tcPr/>
                </a:tc>
                <a:tc>
                  <a:txBody>
                    <a:bodyPr/>
                    <a:lstStyle/>
                    <a:p>
                      <a:pPr algn="ctr"/>
                      <a:r>
                        <a:rPr lang="fr-FR" dirty="0"/>
                        <a:t>Zone A </a:t>
                      </a:r>
                    </a:p>
                  </a:txBody>
                  <a:tcPr/>
                </a:tc>
                <a:tc>
                  <a:txBody>
                    <a:bodyPr/>
                    <a:lstStyle/>
                    <a:p>
                      <a:pPr algn="ctr"/>
                      <a:r>
                        <a:rPr lang="fr-FR" dirty="0"/>
                        <a:t>Zone B1</a:t>
                      </a:r>
                    </a:p>
                  </a:txBody>
                  <a:tcPr/>
                </a:tc>
                <a:tc>
                  <a:txBody>
                    <a:bodyPr/>
                    <a:lstStyle/>
                    <a:p>
                      <a:pPr algn="ctr"/>
                      <a:r>
                        <a:rPr lang="fr-FR" dirty="0"/>
                        <a:t>Zones B2 et C</a:t>
                      </a:r>
                    </a:p>
                  </a:txBody>
                  <a:tcPr/>
                </a:tc>
                <a:extLst>
                  <a:ext uri="{0D108BD9-81ED-4DB2-BD59-A6C34878D82A}">
                    <a16:rowId xmlns:a16="http://schemas.microsoft.com/office/drawing/2014/main" val="2360670759"/>
                  </a:ext>
                </a:extLst>
              </a:tr>
              <a:tr h="370345">
                <a:tc>
                  <a:txBody>
                    <a:bodyPr/>
                    <a:lstStyle/>
                    <a:p>
                      <a:r>
                        <a:rPr lang="fr-FR" dirty="0"/>
                        <a:t>1 personne seule</a:t>
                      </a:r>
                    </a:p>
                  </a:txBody>
                  <a:tcPr/>
                </a:tc>
                <a:tc>
                  <a:txBody>
                    <a:bodyPr/>
                    <a:lstStyle/>
                    <a:p>
                      <a:r>
                        <a:rPr lang="fr-FR" dirty="0"/>
                        <a:t>43 475</a:t>
                      </a:r>
                    </a:p>
                  </a:txBody>
                  <a:tcPr/>
                </a:tc>
                <a:tc>
                  <a:txBody>
                    <a:bodyPr/>
                    <a:lstStyle/>
                    <a:p>
                      <a:r>
                        <a:rPr lang="fr-FR" dirty="0"/>
                        <a:t>35 435</a:t>
                      </a:r>
                    </a:p>
                  </a:txBody>
                  <a:tcPr/>
                </a:tc>
                <a:tc>
                  <a:txBody>
                    <a:bodyPr/>
                    <a:lstStyle/>
                    <a:p>
                      <a:r>
                        <a:rPr lang="fr-FR" dirty="0"/>
                        <a:t>31 892</a:t>
                      </a:r>
                    </a:p>
                  </a:txBody>
                  <a:tcPr/>
                </a:tc>
                <a:extLst>
                  <a:ext uri="{0D108BD9-81ED-4DB2-BD59-A6C34878D82A}">
                    <a16:rowId xmlns:a16="http://schemas.microsoft.com/office/drawing/2014/main" val="1644858086"/>
                  </a:ext>
                </a:extLst>
              </a:tr>
              <a:tr h="370345">
                <a:tc>
                  <a:txBody>
                    <a:bodyPr/>
                    <a:lstStyle/>
                    <a:p>
                      <a:r>
                        <a:rPr lang="fr-FR" dirty="0"/>
                        <a:t>2 personnes sans personne à charge</a:t>
                      </a:r>
                    </a:p>
                  </a:txBody>
                  <a:tcPr/>
                </a:tc>
                <a:tc>
                  <a:txBody>
                    <a:bodyPr/>
                    <a:lstStyle/>
                    <a:p>
                      <a:r>
                        <a:rPr lang="fr-FR" dirty="0"/>
                        <a:t>64 976</a:t>
                      </a:r>
                    </a:p>
                  </a:txBody>
                  <a:tcPr/>
                </a:tc>
                <a:tc>
                  <a:txBody>
                    <a:bodyPr/>
                    <a:lstStyle/>
                    <a:p>
                      <a:r>
                        <a:rPr lang="fr-FR" dirty="0"/>
                        <a:t>47 321</a:t>
                      </a:r>
                    </a:p>
                  </a:txBody>
                  <a:tcPr/>
                </a:tc>
                <a:tc>
                  <a:txBody>
                    <a:bodyPr/>
                    <a:lstStyle/>
                    <a:p>
                      <a:r>
                        <a:rPr lang="fr-FR" dirty="0"/>
                        <a:t>42 588</a:t>
                      </a:r>
                    </a:p>
                  </a:txBody>
                  <a:tcPr/>
                </a:tc>
                <a:extLst>
                  <a:ext uri="{0D108BD9-81ED-4DB2-BD59-A6C34878D82A}">
                    <a16:rowId xmlns:a16="http://schemas.microsoft.com/office/drawing/2014/main" val="3129061948"/>
                  </a:ext>
                </a:extLst>
              </a:tr>
              <a:tr h="370345">
                <a:tc>
                  <a:txBody>
                    <a:bodyPr/>
                    <a:lstStyle/>
                    <a:p>
                      <a:r>
                        <a:rPr lang="fr-FR" dirty="0"/>
                        <a:t>3 personnes ou 1 personne seule + 1 à charge</a:t>
                      </a:r>
                    </a:p>
                  </a:txBody>
                  <a:tcPr/>
                </a:tc>
                <a:tc>
                  <a:txBody>
                    <a:bodyPr/>
                    <a:lstStyle/>
                    <a:p>
                      <a:r>
                        <a:rPr lang="fr-FR" dirty="0"/>
                        <a:t>78 104</a:t>
                      </a:r>
                    </a:p>
                  </a:txBody>
                  <a:tcPr/>
                </a:tc>
                <a:tc>
                  <a:txBody>
                    <a:bodyPr/>
                    <a:lstStyle/>
                    <a:p>
                      <a:r>
                        <a:rPr lang="fr-FR" dirty="0"/>
                        <a:t>56 905</a:t>
                      </a:r>
                    </a:p>
                  </a:txBody>
                  <a:tcPr/>
                </a:tc>
                <a:tc>
                  <a:txBody>
                    <a:bodyPr/>
                    <a:lstStyle/>
                    <a:p>
                      <a:r>
                        <a:rPr lang="fr-FR" dirty="0"/>
                        <a:t>51 279</a:t>
                      </a:r>
                    </a:p>
                  </a:txBody>
                  <a:tcPr/>
                </a:tc>
                <a:extLst>
                  <a:ext uri="{0D108BD9-81ED-4DB2-BD59-A6C34878D82A}">
                    <a16:rowId xmlns:a16="http://schemas.microsoft.com/office/drawing/2014/main" val="108324696"/>
                  </a:ext>
                </a:extLst>
              </a:tr>
              <a:tr h="370345">
                <a:tc>
                  <a:txBody>
                    <a:bodyPr/>
                    <a:lstStyle/>
                    <a:p>
                      <a:r>
                        <a:rPr lang="fr-FR" dirty="0"/>
                        <a:t>4 personnes ou 1 personne seule + 2 à charge</a:t>
                      </a:r>
                    </a:p>
                  </a:txBody>
                  <a:tcPr/>
                </a:tc>
                <a:tc>
                  <a:txBody>
                    <a:bodyPr/>
                    <a:lstStyle/>
                    <a:p>
                      <a:r>
                        <a:rPr lang="fr-FR" dirty="0"/>
                        <a:t>93 556</a:t>
                      </a:r>
                    </a:p>
                  </a:txBody>
                  <a:tcPr/>
                </a:tc>
                <a:tc>
                  <a:txBody>
                    <a:bodyPr/>
                    <a:lstStyle/>
                    <a:p>
                      <a:r>
                        <a:rPr lang="fr-FR" dirty="0"/>
                        <a:t>68 699</a:t>
                      </a:r>
                    </a:p>
                  </a:txBody>
                  <a:tcPr/>
                </a:tc>
                <a:tc>
                  <a:txBody>
                    <a:bodyPr/>
                    <a:lstStyle/>
                    <a:p>
                      <a:r>
                        <a:rPr lang="fr-FR" dirty="0"/>
                        <a:t>61 830</a:t>
                      </a:r>
                    </a:p>
                  </a:txBody>
                  <a:tcPr/>
                </a:tc>
                <a:extLst>
                  <a:ext uri="{0D108BD9-81ED-4DB2-BD59-A6C34878D82A}">
                    <a16:rowId xmlns:a16="http://schemas.microsoft.com/office/drawing/2014/main" val="3749116011"/>
                  </a:ext>
                </a:extLst>
              </a:tr>
              <a:tr h="370345">
                <a:tc>
                  <a:txBody>
                    <a:bodyPr/>
                    <a:lstStyle/>
                    <a:p>
                      <a:r>
                        <a:rPr lang="fr-FR" dirty="0"/>
                        <a:t>5 personnes ou 1 personne seule + 3 à charge</a:t>
                      </a:r>
                    </a:p>
                  </a:txBody>
                  <a:tcPr/>
                </a:tc>
                <a:tc>
                  <a:txBody>
                    <a:bodyPr/>
                    <a:lstStyle/>
                    <a:p>
                      <a:r>
                        <a:rPr lang="fr-FR" dirty="0"/>
                        <a:t>110 753</a:t>
                      </a:r>
                    </a:p>
                  </a:txBody>
                  <a:tcPr/>
                </a:tc>
                <a:tc>
                  <a:txBody>
                    <a:bodyPr/>
                    <a:lstStyle/>
                    <a:p>
                      <a:r>
                        <a:rPr lang="fr-FR" dirty="0"/>
                        <a:t>80 816</a:t>
                      </a:r>
                    </a:p>
                  </a:txBody>
                  <a:tcPr/>
                </a:tc>
                <a:tc>
                  <a:txBody>
                    <a:bodyPr/>
                    <a:lstStyle/>
                    <a:p>
                      <a:r>
                        <a:rPr lang="fr-FR" dirty="0"/>
                        <a:t>72 735</a:t>
                      </a:r>
                    </a:p>
                  </a:txBody>
                  <a:tcPr/>
                </a:tc>
                <a:extLst>
                  <a:ext uri="{0D108BD9-81ED-4DB2-BD59-A6C34878D82A}">
                    <a16:rowId xmlns:a16="http://schemas.microsoft.com/office/drawing/2014/main" val="1280176765"/>
                  </a:ext>
                </a:extLst>
              </a:tr>
              <a:tr h="370345">
                <a:tc>
                  <a:txBody>
                    <a:bodyPr/>
                    <a:lstStyle/>
                    <a:p>
                      <a:r>
                        <a:rPr lang="fr-FR" dirty="0"/>
                        <a:t>6 personnes ou 1 personne seule + 4 à charge</a:t>
                      </a:r>
                    </a:p>
                  </a:txBody>
                  <a:tcPr/>
                </a:tc>
                <a:tc>
                  <a:txBody>
                    <a:bodyPr/>
                    <a:lstStyle/>
                    <a:p>
                      <a:r>
                        <a:rPr lang="fr-FR" dirty="0"/>
                        <a:t>124 630</a:t>
                      </a:r>
                    </a:p>
                  </a:txBody>
                  <a:tcPr/>
                </a:tc>
                <a:tc>
                  <a:txBody>
                    <a:bodyPr/>
                    <a:lstStyle/>
                    <a:p>
                      <a:r>
                        <a:rPr lang="fr-FR" dirty="0"/>
                        <a:t>91 078</a:t>
                      </a:r>
                    </a:p>
                  </a:txBody>
                  <a:tcPr/>
                </a:tc>
                <a:tc>
                  <a:txBody>
                    <a:bodyPr/>
                    <a:lstStyle/>
                    <a:p>
                      <a:r>
                        <a:rPr lang="fr-FR" dirty="0"/>
                        <a:t>81 971</a:t>
                      </a:r>
                    </a:p>
                  </a:txBody>
                  <a:tcPr/>
                </a:tc>
                <a:extLst>
                  <a:ext uri="{0D108BD9-81ED-4DB2-BD59-A6C34878D82A}">
                    <a16:rowId xmlns:a16="http://schemas.microsoft.com/office/drawing/2014/main" val="2493397493"/>
                  </a:ext>
                </a:extLst>
              </a:tr>
              <a:tr h="370345">
                <a:tc>
                  <a:txBody>
                    <a:bodyPr/>
                    <a:lstStyle/>
                    <a:p>
                      <a:r>
                        <a:rPr lang="fr-FR" dirty="0"/>
                        <a:t>par personne supplémentaire</a:t>
                      </a:r>
                    </a:p>
                  </a:txBody>
                  <a:tcPr/>
                </a:tc>
                <a:tc>
                  <a:txBody>
                    <a:bodyPr/>
                    <a:lstStyle/>
                    <a:p>
                      <a:r>
                        <a:rPr lang="fr-FR" dirty="0"/>
                        <a:t>+13 886</a:t>
                      </a:r>
                    </a:p>
                  </a:txBody>
                  <a:tcPr/>
                </a:tc>
                <a:tc>
                  <a:txBody>
                    <a:bodyPr/>
                    <a:lstStyle/>
                    <a:p>
                      <a:r>
                        <a:rPr lang="fr-FR" dirty="0"/>
                        <a:t>+10 161</a:t>
                      </a:r>
                    </a:p>
                  </a:txBody>
                  <a:tcPr/>
                </a:tc>
                <a:tc>
                  <a:txBody>
                    <a:bodyPr/>
                    <a:lstStyle/>
                    <a:p>
                      <a:r>
                        <a:rPr lang="fr-FR" dirty="0"/>
                        <a:t>+9 142</a:t>
                      </a:r>
                    </a:p>
                  </a:txBody>
                  <a:tcPr/>
                </a:tc>
                <a:extLst>
                  <a:ext uri="{0D108BD9-81ED-4DB2-BD59-A6C34878D82A}">
                    <a16:rowId xmlns:a16="http://schemas.microsoft.com/office/drawing/2014/main" val="4198481767"/>
                  </a:ext>
                </a:extLst>
              </a:tr>
            </a:tbl>
          </a:graphicData>
        </a:graphic>
      </p:graphicFrame>
    </p:spTree>
    <p:extLst>
      <p:ext uri="{BB962C8B-B14F-4D97-AF65-F5344CB8AC3E}">
        <p14:creationId xmlns:p14="http://schemas.microsoft.com/office/powerpoint/2010/main" val="180385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35508-CF48-C1F4-0E87-9A71BA9B2D78}"/>
              </a:ext>
            </a:extLst>
          </p:cNvPr>
          <p:cNvSpPr>
            <a:spLocks noGrp="1"/>
          </p:cNvSpPr>
          <p:nvPr>
            <p:ph type="title"/>
          </p:nvPr>
        </p:nvSpPr>
        <p:spPr>
          <a:xfrm>
            <a:off x="2030681" y="508000"/>
            <a:ext cx="9472075" cy="1444978"/>
          </a:xfrm>
        </p:spPr>
        <p:txBody>
          <a:bodyPr>
            <a:normAutofit fontScale="90000"/>
          </a:bodyPr>
          <a:lstStyle/>
          <a:p>
            <a:pPr algn="ctr"/>
            <a:r>
              <a:rPr lang="fr-FR" b="1" dirty="0">
                <a:latin typeface="+mn-lt"/>
                <a:cs typeface="Arial" panose="020B0604020202020204" pitchFamily="34" charset="0"/>
              </a:rPr>
              <a:t>Loi SRU non respectée (12% au lieu de 25%)</a:t>
            </a:r>
            <a:br>
              <a:rPr lang="fr-FR" dirty="0">
                <a:latin typeface="+mn-lt"/>
                <a:cs typeface="Arial" panose="020B0604020202020204" pitchFamily="34" charset="0"/>
              </a:rPr>
            </a:br>
            <a:r>
              <a:rPr lang="fr-FR" sz="1800" dirty="0">
                <a:solidFill>
                  <a:srgbClr val="000000"/>
                </a:solidFill>
                <a:effectLst/>
                <a:latin typeface="+mn-lt"/>
                <a:ea typeface="Calibri" panose="020F0502020204030204" pitchFamily="34" charset="0"/>
                <a:cs typeface="Arial" panose="020B0604020202020204" pitchFamily="34" charset="0"/>
              </a:rPr>
              <a:t>De nombreuses communes de la région PACA ont été sanctionnées pour non-respect de la loi SRU, notamment Marseille, Nice, Toulon, Avignon ou encore Aix-en-Provence. Ces communes ont dû payer des amendes ou construire des logements sociaux.</a:t>
            </a:r>
            <a:endParaRPr lang="fr-FR" dirty="0">
              <a:latin typeface="+mn-lt"/>
              <a:cs typeface="Arial" panose="020B0604020202020204" pitchFamily="34" charset="0"/>
            </a:endParaRPr>
          </a:p>
        </p:txBody>
      </p:sp>
      <p:pic>
        <p:nvPicPr>
          <p:cNvPr id="5" name="Espace réservé du contenu 4" descr="Une image contenant texte, capture d’écran, Police, ligne&#10;&#10;Description générée automatiquement">
            <a:extLst>
              <a:ext uri="{FF2B5EF4-FFF2-40B4-BE49-F238E27FC236}">
                <a16:creationId xmlns:a16="http://schemas.microsoft.com/office/drawing/2014/main" id="{52DF5DC5-0729-CDE9-AD4C-B0C3E0CB5D5A}"/>
              </a:ext>
            </a:extLst>
          </p:cNvPr>
          <p:cNvPicPr>
            <a:picLocks noGrp="1" noChangeAspect="1"/>
          </p:cNvPicPr>
          <p:nvPr>
            <p:ph idx="1"/>
          </p:nvPr>
        </p:nvPicPr>
        <p:blipFill>
          <a:blip r:embed="rId2"/>
          <a:stretch>
            <a:fillRect/>
          </a:stretch>
        </p:blipFill>
        <p:spPr>
          <a:xfrm>
            <a:off x="2861779" y="2133600"/>
            <a:ext cx="7800258" cy="3778250"/>
          </a:xfrm>
        </p:spPr>
      </p:pic>
    </p:spTree>
    <p:extLst>
      <p:ext uri="{BB962C8B-B14F-4D97-AF65-F5344CB8AC3E}">
        <p14:creationId xmlns:p14="http://schemas.microsoft.com/office/powerpoint/2010/main" val="1524392922"/>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Brin</Template>
  <TotalTime>6810</TotalTime>
  <Words>1579</Words>
  <Application>Microsoft Macintosh PowerPoint</Application>
  <PresentationFormat>Grand écran</PresentationFormat>
  <Paragraphs>135</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Century Gothic</vt:lpstr>
      <vt:lpstr>Wingdings 3</vt:lpstr>
      <vt:lpstr>Brin</vt:lpstr>
      <vt:lpstr>Etat des lieux du logement en PACA</vt:lpstr>
      <vt:lpstr>Courte vidéo de présentation</vt:lpstr>
      <vt:lpstr>Qu’est-ce que le mal logement ?</vt:lpstr>
      <vt:lpstr>Accès au logement social en PACA toujours plus difficile </vt:lpstr>
      <vt:lpstr>CATEGORIES DE LOGEMENTS SOCIAUX</vt:lpstr>
      <vt:lpstr>DIFFERENTES CATEGORIES DE LOGEMENTS SOCIAUX, selon ménages et revenus (annuels)</vt:lpstr>
      <vt:lpstr>LE PLI (prêt locatif intermédiaire)</vt:lpstr>
      <vt:lpstr>Conditions pour accéder au PLI</vt:lpstr>
      <vt:lpstr>Loi SRU non respectée (12% au lieu de 25%) De nombreuses communes de la région PACA ont été sanctionnées pour non-respect de la loi SRU, notamment Marseille, Nice, Toulon, Avignon ou encore Aix-en-Provence. Ces communes ont dû payer des amendes ou construire des logements sociaux.</vt:lpstr>
      <vt:lpstr>Suroccupation persistante des logements</vt:lpstr>
      <vt:lpstr>Une baisse continue des aides  au logement</vt:lpstr>
      <vt:lpstr>Accès difficile  à la propriété</vt:lpstr>
      <vt:lpstr>Taux de résidences secondaires  et logements vacants</vt:lpstr>
      <vt:lpstr>Difficultés pour l’accession à la propriété</vt:lpstr>
      <vt:lpstr>Configuration territoriale disparate et prix au m2 élevé</vt:lpstr>
      <vt:lpstr>Prêt Accession Sociale : un droit qui reste flou et soumis à variation selon l’organisme bancaire </vt:lpstr>
      <vt:lpstr>Autres aides : une multitude d’interlocuteurs, parfois sans équité selon les territoires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Etat des lieux du logement en PACA</dc:title>
  <dc:creator>TEJAS Patricia</dc:creator>
  <cp:lastModifiedBy>MALET Natacha</cp:lastModifiedBy>
  <cp:revision>20</cp:revision>
  <dcterms:created xsi:type="dcterms:W3CDTF">2024-03-13T10:19:22Z</dcterms:created>
  <dcterms:modified xsi:type="dcterms:W3CDTF">2024-04-11T12:40:52Z</dcterms:modified>
</cp:coreProperties>
</file>